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80" r:id="rId5"/>
    <p:sldId id="285" r:id="rId6"/>
    <p:sldId id="259" r:id="rId7"/>
    <p:sldId id="288" r:id="rId8"/>
    <p:sldId id="289" r:id="rId9"/>
    <p:sldId id="260" r:id="rId10"/>
    <p:sldId id="282" r:id="rId11"/>
    <p:sldId id="261" r:id="rId12"/>
    <p:sldId id="283" r:id="rId13"/>
    <p:sldId id="286" r:id="rId14"/>
    <p:sldId id="263" r:id="rId15"/>
    <p:sldId id="293" r:id="rId16"/>
    <p:sldId id="295" r:id="rId17"/>
    <p:sldId id="297" r:id="rId18"/>
    <p:sldId id="298" r:id="rId19"/>
    <p:sldId id="270" r:id="rId20"/>
    <p:sldId id="300" r:id="rId21"/>
    <p:sldId id="301" r:id="rId22"/>
    <p:sldId id="271" r:id="rId23"/>
    <p:sldId id="268" r:id="rId24"/>
    <p:sldId id="273" r:id="rId25"/>
    <p:sldId id="274" r:id="rId26"/>
    <p:sldId id="276" r:id="rId27"/>
    <p:sldId id="303" r:id="rId28"/>
    <p:sldId id="304" r:id="rId29"/>
    <p:sldId id="305" r:id="rId30"/>
    <p:sldId id="307" r:id="rId31"/>
    <p:sldId id="310" r:id="rId32"/>
    <p:sldId id="311" r:id="rId33"/>
    <p:sldId id="312" r:id="rId34"/>
    <p:sldId id="313" r:id="rId35"/>
    <p:sldId id="314" r:id="rId36"/>
    <p:sldId id="315" r:id="rId37"/>
    <p:sldId id="266" r:id="rId38"/>
    <p:sldId id="318" r:id="rId39"/>
    <p:sldId id="320" r:id="rId40"/>
    <p:sldId id="323" r:id="rId41"/>
    <p:sldId id="322" r:id="rId42"/>
    <p:sldId id="327" r:id="rId43"/>
    <p:sldId id="328" r:id="rId44"/>
    <p:sldId id="348" r:id="rId45"/>
    <p:sldId id="349" r:id="rId46"/>
    <p:sldId id="350" r:id="rId47"/>
    <p:sldId id="351" r:id="rId48"/>
    <p:sldId id="352" r:id="rId49"/>
    <p:sldId id="353" r:id="rId50"/>
    <p:sldId id="354" r:id="rId51"/>
    <p:sldId id="355" r:id="rId52"/>
    <p:sldId id="356" r:id="rId53"/>
    <p:sldId id="357" r:id="rId54"/>
    <p:sldId id="358" r:id="rId55"/>
    <p:sldId id="34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2635" autoAdjust="0"/>
    <p:restoredTop sz="94660"/>
  </p:normalViewPr>
  <p:slideViewPr>
    <p:cSldViewPr snapToGrid="0">
      <p:cViewPr>
        <p:scale>
          <a:sx n="70" d="100"/>
          <a:sy n="70" d="100"/>
        </p:scale>
        <p:origin x="-216" y="-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AFFACDD-8DA8-4468-8CB0-5110CD699B11}" type="datetimeFigureOut">
              <a:rPr lang="en-US" smtClean="0"/>
              <a:pPr/>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2370554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FFACDD-8DA8-4468-8CB0-5110CD699B11}" type="datetimeFigureOut">
              <a:rPr lang="en-US" smtClean="0"/>
              <a:pPr/>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112174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FFACDD-8DA8-4468-8CB0-5110CD699B11}" type="datetimeFigureOut">
              <a:rPr lang="en-US" smtClean="0"/>
              <a:pPr/>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1422804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FFACDD-8DA8-4468-8CB0-5110CD699B11}" type="datetimeFigureOut">
              <a:rPr lang="en-US" smtClean="0"/>
              <a:pPr/>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1917630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AFFACDD-8DA8-4468-8CB0-5110CD699B11}" type="datetimeFigureOut">
              <a:rPr lang="en-US" smtClean="0"/>
              <a:pPr/>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94058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FFACDD-8DA8-4468-8CB0-5110CD699B11}" type="datetimeFigureOut">
              <a:rPr lang="en-US" smtClean="0"/>
              <a:pPr/>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943545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FFACDD-8DA8-4468-8CB0-5110CD699B11}" type="datetimeFigureOut">
              <a:rPr lang="en-US" smtClean="0"/>
              <a:pPr/>
              <a:t>3/4/2024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2428260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FFACDD-8DA8-4468-8CB0-5110CD699B11}" type="datetimeFigureOut">
              <a:rPr lang="en-US" smtClean="0"/>
              <a:pPr/>
              <a:t>3/4/2024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2579794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FACDD-8DA8-4468-8CB0-5110CD699B11}" type="datetimeFigureOut">
              <a:rPr lang="en-US" smtClean="0"/>
              <a:pPr/>
              <a:t>3/4/2024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4133242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AFFACDD-8DA8-4468-8CB0-5110CD699B11}" type="datetimeFigureOut">
              <a:rPr lang="en-US" smtClean="0"/>
              <a:pPr/>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1406685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AFFACDD-8DA8-4468-8CB0-5110CD699B11}" type="datetimeFigureOut">
              <a:rPr lang="en-US" smtClean="0"/>
              <a:pPr/>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2719194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ACDD-8DA8-4468-8CB0-5110CD699B11}" type="datetimeFigureOut">
              <a:rPr lang="en-US" smtClean="0"/>
              <a:pPr/>
              <a:t>3/4/2024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D7C717-6076-498D-80C5-86A61ED9E917}" type="slidenum">
              <a:rPr lang="en-US" smtClean="0"/>
              <a:pPr/>
              <a:t>‹#›</a:t>
            </a:fld>
            <a:endParaRPr lang="en-US"/>
          </a:p>
        </p:txBody>
      </p:sp>
    </p:spTree>
    <p:extLst>
      <p:ext uri="{BB962C8B-B14F-4D97-AF65-F5344CB8AC3E}">
        <p14:creationId xmlns:p14="http://schemas.microsoft.com/office/powerpoint/2010/main" xmlns="" val="2556833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1932" y="155711"/>
            <a:ext cx="9144000" cy="2387600"/>
          </a:xfrm>
        </p:spPr>
        <p:txBody>
          <a:bodyPr>
            <a:normAutofit/>
          </a:bodyPr>
          <a:lstStyle/>
          <a:p>
            <a:r>
              <a:rPr lang="sr-Latn-RS" sz="7200" b="1" dirty="0" smtClean="0"/>
              <a:t>STRESS AND MENTAL TRAUMA</a:t>
            </a:r>
            <a:endParaRPr lang="en-US" sz="7200" b="1" dirty="0"/>
          </a:p>
        </p:txBody>
      </p:sp>
      <p:sp>
        <p:nvSpPr>
          <p:cNvPr id="3" name="Subtitle 2"/>
          <p:cNvSpPr>
            <a:spLocks noGrp="1"/>
          </p:cNvSpPr>
          <p:nvPr>
            <p:ph type="subTitle" idx="1"/>
          </p:nvPr>
        </p:nvSpPr>
        <p:spPr>
          <a:xfrm>
            <a:off x="5233852" y="5561465"/>
            <a:ext cx="9144000" cy="1655762"/>
          </a:xfrm>
        </p:spPr>
        <p:txBody>
          <a:bodyPr>
            <a:normAutofit/>
          </a:bodyPr>
          <a:lstStyle/>
          <a:p>
            <a:r>
              <a:rPr lang="en-US" sz="1600" dirty="0"/>
              <a:t>Prof. </a:t>
            </a:r>
            <a:r>
              <a:rPr lang="en-US" sz="1600" dirty="0" err="1"/>
              <a:t>dr</a:t>
            </a:r>
            <a:r>
              <a:rPr lang="en-US" sz="1600" dirty="0"/>
              <a:t> Vladimir </a:t>
            </a:r>
            <a:r>
              <a:rPr lang="en-US" sz="1600" dirty="0" err="1" smtClean="0"/>
              <a:t>Janjić</a:t>
            </a:r>
            <a:r>
              <a:rPr lang="sr-Latn-RS" sz="1600" dirty="0" smtClean="0"/>
              <a:t> </a:t>
            </a:r>
          </a:p>
          <a:p>
            <a:r>
              <a:rPr lang="en-GB" sz="1600" dirty="0" smtClean="0"/>
              <a:t>Faculty </a:t>
            </a:r>
            <a:r>
              <a:rPr lang="en-GB" sz="1600" dirty="0" smtClean="0"/>
              <a:t>of Medical Sciences</a:t>
            </a:r>
            <a:br>
              <a:rPr lang="en-GB" sz="1600" dirty="0" smtClean="0"/>
            </a:br>
            <a:r>
              <a:rPr lang="en-GB" sz="1600" dirty="0" smtClean="0"/>
              <a:t>University of </a:t>
            </a:r>
            <a:r>
              <a:rPr lang="en-GB" sz="1600" dirty="0" err="1" smtClean="0"/>
              <a:t>Kragujevac</a:t>
            </a:r>
            <a:endParaRPr lang="en-GB" sz="1600"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83772" y="2690950"/>
            <a:ext cx="6688182" cy="4014650"/>
          </a:xfrm>
          <a:prstGeom prst="rect">
            <a:avLst/>
          </a:prstGeom>
        </p:spPr>
      </p:pic>
    </p:spTree>
    <p:extLst>
      <p:ext uri="{BB962C8B-B14F-4D97-AF65-F5344CB8AC3E}">
        <p14:creationId xmlns:p14="http://schemas.microsoft.com/office/powerpoint/2010/main" xmlns="" val="2330690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Adaptation</a:t>
            </a:r>
            <a:endParaRPr lang="en-US" b="1" dirty="0"/>
          </a:p>
        </p:txBody>
      </p:sp>
      <p:sp>
        <p:nvSpPr>
          <p:cNvPr id="3" name="Content Placeholder 2"/>
          <p:cNvSpPr>
            <a:spLocks noGrp="1"/>
          </p:cNvSpPr>
          <p:nvPr>
            <p:ph idx="1"/>
          </p:nvPr>
        </p:nvSpPr>
        <p:spPr>
          <a:xfrm>
            <a:off x="838199" y="1345474"/>
            <a:ext cx="10787743" cy="5107577"/>
          </a:xfrm>
        </p:spPr>
        <p:txBody>
          <a:bodyPr>
            <a:normAutofit/>
          </a:bodyPr>
          <a:lstStyle/>
          <a:p>
            <a:endParaRPr lang="en-US" b="1" dirty="0"/>
          </a:p>
          <a:p>
            <a:pPr>
              <a:lnSpc>
                <a:spcPct val="100000"/>
              </a:lnSpc>
              <a:spcBef>
                <a:spcPts val="600"/>
              </a:spcBef>
            </a:pPr>
            <a:r>
              <a:rPr lang="en-GB" sz="2600" dirty="0" smtClean="0"/>
              <a:t>Adaptation represents the organism's ability to adequately respond to the effects of external and internal environmental factors through innate and acquired adaptive mechanisms and to maintain physiological and psychosocial stability during sudden changes in the living environment</a:t>
            </a:r>
            <a:r>
              <a:rPr lang="en-GB" sz="2600" dirty="0" smtClean="0"/>
              <a:t>.</a:t>
            </a:r>
            <a:endParaRPr lang="sr-Latn-RS" sz="2600" dirty="0" smtClean="0"/>
          </a:p>
          <a:p>
            <a:pPr>
              <a:lnSpc>
                <a:spcPct val="100000"/>
              </a:lnSpc>
              <a:spcBef>
                <a:spcPts val="600"/>
              </a:spcBef>
            </a:pPr>
            <a:endParaRPr lang="en-US" sz="2600" dirty="0"/>
          </a:p>
          <a:p>
            <a:pPr>
              <a:lnSpc>
                <a:spcPct val="100000"/>
              </a:lnSpc>
              <a:spcBef>
                <a:spcPts val="600"/>
              </a:spcBef>
            </a:pPr>
            <a:r>
              <a:rPr lang="en-US" b="1" i="1" dirty="0" smtClean="0"/>
              <a:t>Adaptation ≠ </a:t>
            </a:r>
            <a:r>
              <a:rPr lang="en-US" b="1" i="1" dirty="0" smtClean="0"/>
              <a:t>stress</a:t>
            </a:r>
            <a:endParaRPr lang="sr-Latn-RS" b="1" i="1" dirty="0" smtClean="0"/>
          </a:p>
          <a:p>
            <a:pPr>
              <a:lnSpc>
                <a:spcPct val="100000"/>
              </a:lnSpc>
              <a:spcBef>
                <a:spcPts val="600"/>
              </a:spcBef>
            </a:pPr>
            <a:endParaRPr lang="en-US" dirty="0"/>
          </a:p>
          <a:p>
            <a:pPr>
              <a:lnSpc>
                <a:spcPct val="100000"/>
              </a:lnSpc>
              <a:spcBef>
                <a:spcPts val="600"/>
              </a:spcBef>
            </a:pPr>
            <a:r>
              <a:rPr lang="en-GB" b="1" dirty="0" err="1" smtClean="0"/>
              <a:t>Maladaptation</a:t>
            </a:r>
            <a:r>
              <a:rPr lang="en-GB" b="1" dirty="0" smtClean="0"/>
              <a:t> </a:t>
            </a:r>
            <a:r>
              <a:rPr lang="en-GB" sz="2600" dirty="0" smtClean="0"/>
              <a:t>occurs when the adaptive capabilities of the organism are not sufficient to maintain homeostasis within the appropriate physiological, biological, biochemical or psychological norms.</a:t>
            </a:r>
            <a:endParaRPr lang="en-US" sz="2600" dirty="0"/>
          </a:p>
        </p:txBody>
      </p:sp>
    </p:spTree>
    <p:extLst>
      <p:ext uri="{BB962C8B-B14F-4D97-AF65-F5344CB8AC3E}">
        <p14:creationId xmlns:p14="http://schemas.microsoft.com/office/powerpoint/2010/main" xmlns="" val="1664055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General adaptation syndrome</a:t>
            </a:r>
            <a:endParaRPr lang="en-US" b="1" dirty="0"/>
          </a:p>
        </p:txBody>
      </p:sp>
      <p:sp>
        <p:nvSpPr>
          <p:cNvPr id="3" name="Content Placeholder 2"/>
          <p:cNvSpPr>
            <a:spLocks noGrp="1"/>
          </p:cNvSpPr>
          <p:nvPr>
            <p:ph idx="1"/>
          </p:nvPr>
        </p:nvSpPr>
        <p:spPr/>
        <p:txBody>
          <a:bodyPr/>
          <a:lstStyle/>
          <a:p>
            <a:endParaRPr lang="en-US" dirty="0"/>
          </a:p>
          <a:p>
            <a:r>
              <a:rPr lang="en-GB" dirty="0" smtClean="0"/>
              <a:t>The organism, not being able to adapt using individual specific adaptive mechanisms, is forced to use all its adaptive or </a:t>
            </a:r>
            <a:r>
              <a:rPr lang="en-GB" dirty="0" err="1" smtClean="0"/>
              <a:t>defense</a:t>
            </a:r>
            <a:r>
              <a:rPr lang="en-GB" dirty="0" smtClean="0"/>
              <a:t> mechanisms (a set of non-specific reactions) in order to realize the possibility of survival</a:t>
            </a:r>
            <a:r>
              <a:rPr lang="en-GB" dirty="0" smtClean="0"/>
              <a:t>.</a:t>
            </a:r>
            <a:endParaRPr lang="sr-Latn-RS" dirty="0" smtClean="0"/>
          </a:p>
          <a:p>
            <a:endParaRPr lang="en-US" dirty="0"/>
          </a:p>
          <a:p>
            <a:r>
              <a:rPr lang="en-GB" dirty="0" smtClean="0"/>
              <a:t>This stress reaction, unlike normal (specific) adaptation reactions, is called the </a:t>
            </a:r>
            <a:r>
              <a:rPr lang="en-GB" b="1" dirty="0" smtClean="0"/>
              <a:t>general adaptation syndrome.</a:t>
            </a:r>
            <a:endParaRPr lang="en-US" b="1" dirty="0"/>
          </a:p>
        </p:txBody>
      </p:sp>
    </p:spTree>
    <p:extLst>
      <p:ext uri="{BB962C8B-B14F-4D97-AF65-F5344CB8AC3E}">
        <p14:creationId xmlns:p14="http://schemas.microsoft.com/office/powerpoint/2010/main" xmlns="" val="913343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9816"/>
            <a:ext cx="10515600" cy="1325563"/>
          </a:xfrm>
        </p:spPr>
        <p:txBody>
          <a:bodyPr/>
          <a:lstStyle/>
          <a:p>
            <a:pPr algn="ctr"/>
            <a:r>
              <a:rPr lang="en-GB" b="1" dirty="0" smtClean="0"/>
              <a:t>The connection between stress and emotions:</a:t>
            </a:r>
            <a:endParaRPr lang="en-US" b="1" dirty="0"/>
          </a:p>
        </p:txBody>
      </p:sp>
      <p:sp>
        <p:nvSpPr>
          <p:cNvPr id="3" name="Content Placeholder 2"/>
          <p:cNvSpPr>
            <a:spLocks noGrp="1"/>
          </p:cNvSpPr>
          <p:nvPr>
            <p:ph idx="1"/>
          </p:nvPr>
        </p:nvSpPr>
        <p:spPr>
          <a:xfrm>
            <a:off x="838200" y="1812625"/>
            <a:ext cx="10515600" cy="4351338"/>
          </a:xfrm>
        </p:spPr>
        <p:txBody>
          <a:bodyPr/>
          <a:lstStyle/>
          <a:p>
            <a:pPr>
              <a:lnSpc>
                <a:spcPct val="100000"/>
              </a:lnSpc>
              <a:spcBef>
                <a:spcPts val="0"/>
              </a:spcBef>
            </a:pPr>
            <a:r>
              <a:rPr lang="en-GB" dirty="0" smtClean="0"/>
              <a:t>Emotional response is the psychological dimension of stress and the trigger of the stress </a:t>
            </a:r>
            <a:r>
              <a:rPr lang="en-GB" dirty="0" smtClean="0"/>
              <a:t>reaction</a:t>
            </a:r>
            <a:endParaRPr lang="sr-Latn-RS" dirty="0" smtClean="0"/>
          </a:p>
          <a:p>
            <a:pPr>
              <a:lnSpc>
                <a:spcPct val="100000"/>
              </a:lnSpc>
              <a:spcBef>
                <a:spcPts val="0"/>
              </a:spcBef>
            </a:pPr>
            <a:endParaRPr lang="sr-Latn-RS" dirty="0" smtClean="0"/>
          </a:p>
          <a:p>
            <a:pPr>
              <a:lnSpc>
                <a:spcPct val="100000"/>
              </a:lnSpc>
              <a:spcBef>
                <a:spcPts val="0"/>
              </a:spcBef>
            </a:pPr>
            <a:r>
              <a:rPr lang="en-GB" dirty="0" smtClean="0"/>
              <a:t>The </a:t>
            </a:r>
            <a:r>
              <a:rPr lang="en-GB" dirty="0" smtClean="0"/>
              <a:t>stress reaction is all the stronger, if the emotional response is more </a:t>
            </a:r>
            <a:r>
              <a:rPr lang="en-GB" dirty="0" smtClean="0"/>
              <a:t>intense</a:t>
            </a:r>
            <a:endParaRPr lang="sr-Latn-RS" dirty="0" smtClean="0"/>
          </a:p>
          <a:p>
            <a:pPr>
              <a:lnSpc>
                <a:spcPct val="100000"/>
              </a:lnSpc>
              <a:spcBef>
                <a:spcPts val="0"/>
              </a:spcBef>
            </a:pPr>
            <a:endParaRPr lang="sr-Latn-RS" dirty="0" smtClean="0"/>
          </a:p>
          <a:p>
            <a:pPr>
              <a:lnSpc>
                <a:spcPct val="100000"/>
              </a:lnSpc>
              <a:spcBef>
                <a:spcPts val="0"/>
              </a:spcBef>
            </a:pPr>
            <a:r>
              <a:rPr lang="en-GB" dirty="0" smtClean="0"/>
              <a:t>Vegetative </a:t>
            </a:r>
            <a:r>
              <a:rPr lang="en-GB" dirty="0" smtClean="0"/>
              <a:t>and endocrine systems are especially sensitive to emotional response</a:t>
            </a:r>
            <a:endParaRPr lang="en-US" dirty="0"/>
          </a:p>
        </p:txBody>
      </p:sp>
    </p:spTree>
    <p:extLst>
      <p:ext uri="{BB962C8B-B14F-4D97-AF65-F5344CB8AC3E}">
        <p14:creationId xmlns:p14="http://schemas.microsoft.com/office/powerpoint/2010/main" xmlns="" val="3285521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5"/>
            <a:ext cx="10515600" cy="1325563"/>
          </a:xfrm>
        </p:spPr>
        <p:txBody>
          <a:bodyPr/>
          <a:lstStyle/>
          <a:p>
            <a:pPr algn="ctr"/>
            <a:r>
              <a:rPr lang="en-US" b="1" dirty="0" smtClean="0"/>
              <a:t>Basic components of stress</a:t>
            </a:r>
            <a:endParaRPr lang="en-US" b="1" dirty="0"/>
          </a:p>
        </p:txBody>
      </p:sp>
      <p:sp>
        <p:nvSpPr>
          <p:cNvPr id="3" name="Content Placeholder 2"/>
          <p:cNvSpPr>
            <a:spLocks noGrp="1"/>
          </p:cNvSpPr>
          <p:nvPr>
            <p:ph idx="1"/>
          </p:nvPr>
        </p:nvSpPr>
        <p:spPr>
          <a:xfrm>
            <a:off x="838200" y="1594806"/>
            <a:ext cx="10515600" cy="4868138"/>
          </a:xfrm>
        </p:spPr>
        <p:txBody>
          <a:bodyPr>
            <a:normAutofit/>
          </a:bodyPr>
          <a:lstStyle/>
          <a:p>
            <a:r>
              <a:rPr lang="en-GB" sz="2600" b="1" dirty="0" smtClean="0"/>
              <a:t>A </a:t>
            </a:r>
            <a:r>
              <a:rPr lang="en-GB" sz="2600" b="1" dirty="0" smtClean="0"/>
              <a:t>stressor</a:t>
            </a:r>
            <a:endParaRPr lang="sr-Latn-RS" sz="2600" b="1" dirty="0" smtClean="0"/>
          </a:p>
          <a:p>
            <a:r>
              <a:rPr lang="en-GB" sz="2600" b="1" dirty="0" smtClean="0"/>
              <a:t>Personality</a:t>
            </a:r>
            <a:endParaRPr lang="sr-Latn-RS" sz="2600" b="1" dirty="0" smtClean="0"/>
          </a:p>
          <a:p>
            <a:r>
              <a:rPr lang="en-GB" sz="2600" b="1" dirty="0" smtClean="0"/>
              <a:t>Psychosocial </a:t>
            </a:r>
            <a:r>
              <a:rPr lang="en-GB" sz="2600" b="1" dirty="0" smtClean="0"/>
              <a:t>support and help</a:t>
            </a:r>
            <a:endParaRPr lang="en-US" sz="2600" dirty="0"/>
          </a:p>
          <a:p>
            <a:pPr>
              <a:lnSpc>
                <a:spcPct val="100000"/>
              </a:lnSpc>
              <a:spcBef>
                <a:spcPts val="0"/>
              </a:spcBef>
              <a:buFontTx/>
              <a:buChar char="-"/>
            </a:pPr>
            <a:r>
              <a:rPr lang="en-GB" sz="2600" dirty="0" smtClean="0"/>
              <a:t>Pharmacotherapy and other forms of </a:t>
            </a:r>
            <a:r>
              <a:rPr lang="en-GB" sz="2600" dirty="0" smtClean="0"/>
              <a:t>treatment</a:t>
            </a:r>
            <a:endParaRPr lang="sr-Latn-RS" sz="2600" dirty="0" smtClean="0"/>
          </a:p>
          <a:p>
            <a:pPr>
              <a:lnSpc>
                <a:spcPct val="100000"/>
              </a:lnSpc>
              <a:spcBef>
                <a:spcPts val="0"/>
              </a:spcBef>
              <a:buFontTx/>
              <a:buChar char="-"/>
            </a:pPr>
            <a:r>
              <a:rPr lang="en-GB" sz="2600" dirty="0" smtClean="0"/>
              <a:t>Consequences </a:t>
            </a:r>
            <a:r>
              <a:rPr lang="en-GB" sz="2600" dirty="0" smtClean="0"/>
              <a:t>in the form of psychological </a:t>
            </a:r>
            <a:r>
              <a:rPr lang="en-GB" sz="2600" dirty="0" smtClean="0"/>
              <a:t>changes</a:t>
            </a:r>
            <a:endParaRPr lang="sr-Latn-RS" sz="2600" dirty="0" smtClean="0"/>
          </a:p>
          <a:p>
            <a:pPr>
              <a:lnSpc>
                <a:spcPct val="100000"/>
              </a:lnSpc>
              <a:spcBef>
                <a:spcPts val="0"/>
              </a:spcBef>
              <a:buFontTx/>
              <a:buChar char="-"/>
            </a:pPr>
            <a:r>
              <a:rPr lang="en-GB" sz="2600" dirty="0" smtClean="0"/>
              <a:t>Consequences </a:t>
            </a:r>
            <a:r>
              <a:rPr lang="en-GB" sz="2600" dirty="0" smtClean="0"/>
              <a:t>in the form of different disorders and diseases</a:t>
            </a:r>
            <a:endParaRPr lang="sr-Latn-RS" sz="2600" dirty="0"/>
          </a:p>
          <a:p>
            <a:pPr>
              <a:buFontTx/>
              <a:buChar char="-"/>
            </a:pPr>
            <a:r>
              <a:rPr lang="en-GB" sz="2600" dirty="0" smtClean="0"/>
              <a:t>It should be especially emphasized that the consequences of stress, i.e. changes as well as disorders and diseases can act as a new stressor that thus supports and intensifies the stress reaction, resulting in new, even more severe consequences, which leads us into a vicious circle</a:t>
            </a:r>
            <a:endParaRPr lang="en-US" sz="2600" dirty="0"/>
          </a:p>
        </p:txBody>
      </p:sp>
    </p:spTree>
    <p:extLst>
      <p:ext uri="{BB962C8B-B14F-4D97-AF65-F5344CB8AC3E}">
        <p14:creationId xmlns:p14="http://schemas.microsoft.com/office/powerpoint/2010/main" xmlns="" val="3672441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5"/>
            <a:ext cx="10515600" cy="1325563"/>
          </a:xfrm>
        </p:spPr>
        <p:txBody>
          <a:bodyPr>
            <a:normAutofit/>
          </a:bodyPr>
          <a:lstStyle/>
          <a:p>
            <a:pPr algn="ctr"/>
            <a:r>
              <a:rPr lang="en-US" sz="4000" dirty="0" smtClean="0">
                <a:latin typeface="+mn-lt"/>
              </a:rPr>
              <a:t>Crisis</a:t>
            </a:r>
            <a:endParaRPr lang="en-US" sz="4000" dirty="0">
              <a:latin typeface="+mn-lt"/>
            </a:endParaRPr>
          </a:p>
        </p:txBody>
      </p:sp>
      <p:sp>
        <p:nvSpPr>
          <p:cNvPr id="3" name="Content Placeholder 2"/>
          <p:cNvSpPr>
            <a:spLocks noGrp="1"/>
          </p:cNvSpPr>
          <p:nvPr>
            <p:ph idx="1"/>
          </p:nvPr>
        </p:nvSpPr>
        <p:spPr>
          <a:xfrm>
            <a:off x="838200" y="1343818"/>
            <a:ext cx="10515600" cy="1455938"/>
          </a:xfrm>
        </p:spPr>
        <p:txBody>
          <a:bodyPr>
            <a:normAutofit/>
          </a:bodyPr>
          <a:lstStyle/>
          <a:p>
            <a:r>
              <a:rPr lang="en-GB" dirty="0" smtClean="0"/>
              <a:t>Psychology and psychiatry define a crisis as a "short confusion" that happens from time to time to people who are struggling with their life problems, which at that moment exceed their capacities.</a:t>
            </a:r>
            <a:endParaRPr lang="en-US" dirty="0"/>
          </a:p>
        </p:txBody>
      </p:sp>
      <p:sp>
        <p:nvSpPr>
          <p:cNvPr id="4" name="TextBox 3">
            <a:extLst>
              <a:ext uri="{FF2B5EF4-FFF2-40B4-BE49-F238E27FC236}">
                <a16:creationId xmlns:a16="http://schemas.microsoft.com/office/drawing/2014/main" xmlns="" id="{C0B770E4-7341-4701-82A7-99939136D059}"/>
              </a:ext>
            </a:extLst>
          </p:cNvPr>
          <p:cNvSpPr txBox="1"/>
          <p:nvPr/>
        </p:nvSpPr>
        <p:spPr>
          <a:xfrm>
            <a:off x="5224927" y="2721114"/>
            <a:ext cx="1742144" cy="707886"/>
          </a:xfrm>
          <a:prstGeom prst="rect">
            <a:avLst/>
          </a:prstGeom>
          <a:noFill/>
        </p:spPr>
        <p:txBody>
          <a:bodyPr wrap="none" rtlCol="0">
            <a:spAutoFit/>
          </a:bodyPr>
          <a:lstStyle/>
          <a:p>
            <a:pPr algn="ctr"/>
            <a:r>
              <a:rPr lang="sr-Latn-RS" sz="4000" dirty="0"/>
              <a:t>Trauma</a:t>
            </a:r>
          </a:p>
        </p:txBody>
      </p:sp>
      <p:sp>
        <p:nvSpPr>
          <p:cNvPr id="7" name="TextBox 6">
            <a:extLst>
              <a:ext uri="{FF2B5EF4-FFF2-40B4-BE49-F238E27FC236}">
                <a16:creationId xmlns:a16="http://schemas.microsoft.com/office/drawing/2014/main" xmlns="" id="{AC076E60-3CCB-4D33-9781-1E6C777D323C}"/>
              </a:ext>
            </a:extLst>
          </p:cNvPr>
          <p:cNvSpPr txBox="1"/>
          <p:nvPr/>
        </p:nvSpPr>
        <p:spPr>
          <a:xfrm>
            <a:off x="838200" y="3390523"/>
            <a:ext cx="10515600" cy="3108543"/>
          </a:xfrm>
          <a:prstGeom prst="rect">
            <a:avLst/>
          </a:prstGeom>
          <a:noFill/>
        </p:spPr>
        <p:txBody>
          <a:bodyPr wrap="square" rtlCol="0">
            <a:spAutoFit/>
          </a:bodyPr>
          <a:lstStyle/>
          <a:p>
            <a:pPr marL="457200" indent="-457200">
              <a:buFont typeface="Arial" panose="020B0604020202020204" pitchFamily="34" charset="0"/>
              <a:buChar char="•"/>
            </a:pPr>
            <a:r>
              <a:rPr lang="en-GB" sz="2800" dirty="0" smtClean="0"/>
              <a:t>Primal trauma is a trauma experienced in early childhood (the term "trauma" in this context is at the </a:t>
            </a:r>
            <a:r>
              <a:rPr lang="en-GB" sz="2800" dirty="0" err="1" smtClean="0"/>
              <a:t>intrapsychic</a:t>
            </a:r>
            <a:r>
              <a:rPr lang="en-GB" sz="2800" dirty="0" smtClean="0"/>
              <a:t> level and belongs to a psychodynamic orientation. In addition to this understanding, trauma can also be understood as an injury, physical or mental </a:t>
            </a:r>
            <a:r>
              <a:rPr lang="en-GB" sz="2800" dirty="0" smtClean="0"/>
              <a:t>wound</a:t>
            </a:r>
            <a:endParaRPr lang="sr-Latn-RS" sz="2800" dirty="0" smtClean="0"/>
          </a:p>
          <a:p>
            <a:pPr marL="457200" indent="-457200">
              <a:buFont typeface="Arial" panose="020B0604020202020204" pitchFamily="34" charset="0"/>
              <a:buChar char="•"/>
            </a:pPr>
            <a:r>
              <a:rPr lang="en-GB" sz="2800" dirty="0" smtClean="0"/>
              <a:t>Trauma </a:t>
            </a:r>
            <a:r>
              <a:rPr lang="en-GB" sz="2800" dirty="0" smtClean="0"/>
              <a:t>leaves latent traces, which can be activated in periods of personal crisis</a:t>
            </a:r>
            <a:endParaRPr lang="sr-Latn-RS" dirty="0"/>
          </a:p>
        </p:txBody>
      </p:sp>
    </p:spTree>
    <p:extLst>
      <p:ext uri="{BB962C8B-B14F-4D97-AF65-F5344CB8AC3E}">
        <p14:creationId xmlns:p14="http://schemas.microsoft.com/office/powerpoint/2010/main" xmlns="" val="2543275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Stressor</a:t>
            </a:r>
            <a:endParaRPr lang="en-US" b="1" dirty="0"/>
          </a:p>
        </p:txBody>
      </p:sp>
      <p:pic>
        <p:nvPicPr>
          <p:cNvPr id="4" name="Picture 3">
            <a:extLst>
              <a:ext uri="{FF2B5EF4-FFF2-40B4-BE49-F238E27FC236}">
                <a16:creationId xmlns:a16="http://schemas.microsoft.com/office/drawing/2014/main" xmlns="" id="{61D89D4F-3FC1-4882-9CD0-70B80086F545}"/>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21011" y="2683669"/>
            <a:ext cx="5592315" cy="3729375"/>
          </a:xfrm>
          <a:prstGeom prst="rect">
            <a:avLst/>
          </a:prstGeom>
          <a:effectLst>
            <a:outerShdw blurRad="736600" dist="50800" dir="5400000" sx="93000" sy="93000" algn="ctr" rotWithShape="0">
              <a:srgbClr val="000000"/>
            </a:outerShdw>
            <a:reflection stA="50000" endPos="65000" dist="50800" dir="5400000" sy="-100000" algn="bl" rotWithShape="0"/>
            <a:softEdge rad="165100"/>
          </a:effectLst>
        </p:spPr>
      </p:pic>
      <p:sp>
        <p:nvSpPr>
          <p:cNvPr id="3" name="Content Placeholder 2"/>
          <p:cNvSpPr>
            <a:spLocks noGrp="1"/>
          </p:cNvSpPr>
          <p:nvPr>
            <p:ph idx="1"/>
          </p:nvPr>
        </p:nvSpPr>
        <p:spPr>
          <a:xfrm>
            <a:off x="203200" y="1253331"/>
            <a:ext cx="11150600" cy="4351338"/>
          </a:xfrm>
        </p:spPr>
        <p:txBody>
          <a:bodyPr/>
          <a:lstStyle/>
          <a:p>
            <a:endParaRPr lang="en-US" dirty="0"/>
          </a:p>
          <a:p>
            <a:r>
              <a:rPr lang="en-GB" sz="2400" dirty="0" smtClean="0"/>
              <a:t>A stressor is any factor that causes a stress reaction and thus potentially endangers homeostasis (regardless of the variation in the extent, intensity and duration of its action</a:t>
            </a:r>
            <a:r>
              <a:rPr lang="en-GB" sz="2400" dirty="0" smtClean="0"/>
              <a:t>).</a:t>
            </a:r>
            <a:endParaRPr lang="sr-Latn-RS" sz="2400" dirty="0" smtClean="0"/>
          </a:p>
          <a:p>
            <a:r>
              <a:rPr lang="en-GB" sz="2400" u="sng" dirty="0" smtClean="0"/>
              <a:t>According to their origin, they are divided into</a:t>
            </a:r>
            <a:r>
              <a:rPr lang="en-GB" sz="2400" u="sng" dirty="0" smtClean="0"/>
              <a:t>:</a:t>
            </a:r>
            <a:endParaRPr lang="sr-Latn-RS" sz="2400" u="sng" dirty="0" smtClean="0"/>
          </a:p>
          <a:p>
            <a:pPr marL="514350" indent="-514350">
              <a:buFont typeface="+mj-lt"/>
              <a:buAutoNum type="arabicPeriod"/>
            </a:pPr>
            <a:r>
              <a:rPr lang="en-GB" b="1" dirty="0" smtClean="0"/>
              <a:t>Biological</a:t>
            </a:r>
            <a:endParaRPr lang="sr-Latn-RS" b="1" dirty="0" smtClean="0"/>
          </a:p>
          <a:p>
            <a:pPr marL="514350" indent="-514350">
              <a:buFont typeface="+mj-lt"/>
              <a:buAutoNum type="arabicPeriod"/>
            </a:pPr>
            <a:r>
              <a:rPr lang="en-GB" b="1" dirty="0" smtClean="0"/>
              <a:t>Psychological</a:t>
            </a:r>
            <a:endParaRPr lang="sr-Latn-RS" b="1" dirty="0" smtClean="0"/>
          </a:p>
          <a:p>
            <a:pPr marL="514350" indent="-514350">
              <a:buFont typeface="+mj-lt"/>
              <a:buAutoNum type="arabicPeriod"/>
            </a:pPr>
            <a:r>
              <a:rPr lang="en-GB" b="1" dirty="0" smtClean="0"/>
              <a:t>Environmental </a:t>
            </a:r>
            <a:r>
              <a:rPr lang="en-GB" b="1" dirty="0" smtClean="0"/>
              <a:t>stressors (social)</a:t>
            </a:r>
            <a:endParaRPr lang="en-US" b="1" dirty="0"/>
          </a:p>
          <a:p>
            <a:endParaRPr lang="en-US" dirty="0"/>
          </a:p>
        </p:txBody>
      </p:sp>
    </p:spTree>
    <p:extLst>
      <p:ext uri="{BB962C8B-B14F-4D97-AF65-F5344CB8AC3E}">
        <p14:creationId xmlns:p14="http://schemas.microsoft.com/office/powerpoint/2010/main" xmlns="" val="177453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1201" y="1228397"/>
            <a:ext cx="3922944" cy="4401205"/>
          </a:xfrm>
        </p:spPr>
        <p:txBody>
          <a:bodyPr>
            <a:normAutofit/>
          </a:bodyPr>
          <a:lstStyle/>
          <a:p>
            <a:pPr marL="0" indent="0">
              <a:lnSpc>
                <a:spcPct val="100000"/>
              </a:lnSpc>
              <a:spcBef>
                <a:spcPts val="600"/>
              </a:spcBef>
              <a:buNone/>
            </a:pPr>
            <a:r>
              <a:rPr lang="en-GB" b="1" u="sng" dirty="0" smtClean="0"/>
              <a:t>Biological stressors</a:t>
            </a:r>
            <a:r>
              <a:rPr lang="en-GB" b="1" u="sng" dirty="0" smtClean="0"/>
              <a:t>:</a:t>
            </a:r>
            <a:endParaRPr lang="sr-Latn-RS" b="1" u="sng" dirty="0" smtClean="0"/>
          </a:p>
          <a:p>
            <a:pPr marL="0" indent="0">
              <a:lnSpc>
                <a:spcPct val="100000"/>
              </a:lnSpc>
              <a:spcBef>
                <a:spcPts val="600"/>
              </a:spcBef>
            </a:pPr>
            <a:r>
              <a:rPr lang="en-GB" b="1" dirty="0" smtClean="0"/>
              <a:t>Physical</a:t>
            </a:r>
            <a:r>
              <a:rPr lang="sr-Latn-RS" b="1" dirty="0" smtClean="0"/>
              <a:t> </a:t>
            </a:r>
            <a:r>
              <a:rPr lang="en-GB" b="1" dirty="0" smtClean="0"/>
              <a:t>trauma</a:t>
            </a:r>
            <a:endParaRPr lang="sr-Latn-RS" b="1" dirty="0" smtClean="0"/>
          </a:p>
          <a:p>
            <a:pPr marL="0" indent="0">
              <a:lnSpc>
                <a:spcPct val="100000"/>
              </a:lnSpc>
              <a:spcBef>
                <a:spcPts val="600"/>
              </a:spcBef>
            </a:pPr>
            <a:r>
              <a:rPr lang="en-GB" b="1" dirty="0" smtClean="0"/>
              <a:t>Physical stress</a:t>
            </a:r>
            <a:endParaRPr lang="sr-Latn-RS" b="1" dirty="0" smtClean="0"/>
          </a:p>
          <a:p>
            <a:pPr marL="0" indent="0">
              <a:lnSpc>
                <a:spcPct val="100000"/>
              </a:lnSpc>
              <a:spcBef>
                <a:spcPts val="600"/>
              </a:spcBef>
            </a:pPr>
            <a:r>
              <a:rPr lang="en-GB" b="1" dirty="0" smtClean="0"/>
              <a:t>Illness</a:t>
            </a:r>
            <a:endParaRPr lang="sr-Latn-RS" b="1" dirty="0" smtClean="0"/>
          </a:p>
          <a:p>
            <a:pPr marL="0" indent="0">
              <a:lnSpc>
                <a:spcPct val="100000"/>
              </a:lnSpc>
              <a:spcBef>
                <a:spcPts val="600"/>
              </a:spcBef>
            </a:pPr>
            <a:r>
              <a:rPr lang="en-GB" b="1" dirty="0" err="1" smtClean="0"/>
              <a:t>Anesthesia</a:t>
            </a:r>
            <a:endParaRPr lang="sr-Latn-RS" b="1" dirty="0" smtClean="0"/>
          </a:p>
          <a:p>
            <a:pPr marL="0" indent="0">
              <a:lnSpc>
                <a:spcPct val="100000"/>
              </a:lnSpc>
              <a:spcBef>
                <a:spcPts val="600"/>
              </a:spcBef>
            </a:pPr>
            <a:r>
              <a:rPr lang="en-GB" b="1" dirty="0" smtClean="0"/>
              <a:t>Surgical treatment</a:t>
            </a:r>
            <a:endParaRPr lang="sr-Latn-RS" b="1" dirty="0" smtClean="0"/>
          </a:p>
          <a:p>
            <a:pPr marL="0" indent="0">
              <a:lnSpc>
                <a:spcPct val="100000"/>
              </a:lnSpc>
              <a:spcBef>
                <a:spcPts val="600"/>
              </a:spcBef>
            </a:pPr>
            <a:r>
              <a:rPr lang="en-GB" b="1" dirty="0" smtClean="0"/>
              <a:t>Loss </a:t>
            </a:r>
            <a:r>
              <a:rPr lang="en-GB" b="1" dirty="0" smtClean="0"/>
              <a:t>of </a:t>
            </a:r>
            <a:r>
              <a:rPr lang="en-GB" b="1" dirty="0" smtClean="0"/>
              <a:t>blood</a:t>
            </a:r>
            <a:endParaRPr lang="sr-Latn-RS" b="1" dirty="0" smtClean="0"/>
          </a:p>
          <a:p>
            <a:pPr marL="0" indent="0">
              <a:lnSpc>
                <a:spcPct val="100000"/>
              </a:lnSpc>
              <a:spcBef>
                <a:spcPts val="600"/>
              </a:spcBef>
            </a:pPr>
            <a:r>
              <a:rPr lang="en-GB" b="1" dirty="0" smtClean="0"/>
              <a:t>Loss </a:t>
            </a:r>
            <a:r>
              <a:rPr lang="en-GB" b="1" dirty="0" smtClean="0"/>
              <a:t>of fluid</a:t>
            </a:r>
            <a:endParaRPr lang="en-US" dirty="0"/>
          </a:p>
        </p:txBody>
      </p:sp>
      <p:sp>
        <p:nvSpPr>
          <p:cNvPr id="4" name="TextBox 3">
            <a:extLst>
              <a:ext uri="{FF2B5EF4-FFF2-40B4-BE49-F238E27FC236}">
                <a16:creationId xmlns:a16="http://schemas.microsoft.com/office/drawing/2014/main" xmlns="" id="{6299E881-244F-4A7F-8002-C22608A02A6C}"/>
              </a:ext>
            </a:extLst>
          </p:cNvPr>
          <p:cNvSpPr txBox="1"/>
          <p:nvPr/>
        </p:nvSpPr>
        <p:spPr>
          <a:xfrm>
            <a:off x="6634577" y="1228397"/>
            <a:ext cx="4527612" cy="3108543"/>
          </a:xfrm>
          <a:prstGeom prst="rect">
            <a:avLst/>
          </a:prstGeom>
          <a:noFill/>
        </p:spPr>
        <p:txBody>
          <a:bodyPr wrap="square" rtlCol="0">
            <a:spAutoFit/>
          </a:bodyPr>
          <a:lstStyle/>
          <a:p>
            <a:r>
              <a:rPr lang="en-GB" sz="2800" b="1" u="sng" dirty="0" smtClean="0"/>
              <a:t>Psychological stressors</a:t>
            </a:r>
            <a:r>
              <a:rPr lang="en-GB" sz="2800" b="1" u="sng" dirty="0" smtClean="0"/>
              <a:t>:</a:t>
            </a:r>
            <a:endParaRPr lang="sr-Latn-RS" sz="2800" b="1" u="sng" dirty="0" smtClean="0"/>
          </a:p>
          <a:p>
            <a:r>
              <a:rPr lang="en-GB" sz="2800" b="1" dirty="0" smtClean="0"/>
              <a:t>A </a:t>
            </a:r>
            <a:r>
              <a:rPr lang="en-GB" sz="2800" b="1" dirty="0" smtClean="0"/>
              <a:t>feeling </a:t>
            </a:r>
            <a:r>
              <a:rPr lang="en-GB" sz="2800" b="1" dirty="0" smtClean="0"/>
              <a:t>of</a:t>
            </a:r>
            <a:r>
              <a:rPr lang="sr-Latn-RS" sz="2800" b="1" dirty="0" smtClean="0"/>
              <a:t> </a:t>
            </a:r>
            <a:r>
              <a:rPr lang="en-GB" sz="2800" b="1" dirty="0" smtClean="0"/>
              <a:t>hopelessness</a:t>
            </a:r>
            <a:endParaRPr lang="sr-Latn-RS" sz="2800" b="1" dirty="0" smtClean="0"/>
          </a:p>
          <a:p>
            <a:r>
              <a:rPr lang="en-GB" sz="2800" b="1" dirty="0" smtClean="0"/>
              <a:t>Concern</a:t>
            </a:r>
            <a:endParaRPr lang="sr-Latn-RS" sz="2800" b="1" dirty="0" smtClean="0"/>
          </a:p>
          <a:p>
            <a:r>
              <a:rPr lang="en-GB" sz="2800" b="1" dirty="0" smtClean="0"/>
              <a:t>Anger</a:t>
            </a:r>
            <a:endParaRPr lang="sr-Latn-RS" sz="2800" b="1" dirty="0" smtClean="0"/>
          </a:p>
          <a:p>
            <a:r>
              <a:rPr lang="en-GB" sz="2800" b="1" dirty="0" smtClean="0"/>
              <a:t>The grief</a:t>
            </a:r>
            <a:endParaRPr lang="sr-Latn-RS" sz="2800" b="1" dirty="0" smtClean="0"/>
          </a:p>
          <a:p>
            <a:r>
              <a:rPr lang="en-GB" sz="2800" b="1" dirty="0" smtClean="0"/>
              <a:t>Sadness</a:t>
            </a:r>
            <a:endParaRPr lang="sr-Latn-RS" sz="2800" b="1" dirty="0" smtClean="0"/>
          </a:p>
          <a:p>
            <a:r>
              <a:rPr lang="en-GB" sz="2800" b="1" dirty="0" smtClean="0"/>
              <a:t>Irrational </a:t>
            </a:r>
            <a:r>
              <a:rPr lang="en-GB" sz="2800" b="1" dirty="0" smtClean="0"/>
              <a:t>fear</a:t>
            </a:r>
            <a:r>
              <a:rPr lang="en-US" sz="2800" b="1" dirty="0" smtClean="0"/>
              <a:t> </a:t>
            </a:r>
            <a:endParaRPr lang="sr-Latn-RS" sz="2800" dirty="0"/>
          </a:p>
        </p:txBody>
      </p:sp>
    </p:spTree>
    <p:extLst>
      <p:ext uri="{BB962C8B-B14F-4D97-AF65-F5344CB8AC3E}">
        <p14:creationId xmlns:p14="http://schemas.microsoft.com/office/powerpoint/2010/main" xmlns="" val="20725598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56755"/>
            <a:ext cx="10515600" cy="1325563"/>
          </a:xfrm>
        </p:spPr>
        <p:txBody>
          <a:bodyPr/>
          <a:lstStyle/>
          <a:p>
            <a:pPr algn="ctr"/>
            <a:r>
              <a:rPr lang="en-US" b="1" dirty="0" smtClean="0"/>
              <a:t>Environmental stressors (social)</a:t>
            </a:r>
            <a:endParaRPr lang="en-US" b="1" dirty="0"/>
          </a:p>
        </p:txBody>
      </p:sp>
      <p:sp>
        <p:nvSpPr>
          <p:cNvPr id="3" name="Content Placeholder 2"/>
          <p:cNvSpPr>
            <a:spLocks noGrp="1"/>
          </p:cNvSpPr>
          <p:nvPr>
            <p:ph idx="1"/>
          </p:nvPr>
        </p:nvSpPr>
        <p:spPr>
          <a:xfrm>
            <a:off x="654231" y="1603683"/>
            <a:ext cx="10883537" cy="4875621"/>
          </a:xfrm>
        </p:spPr>
        <p:txBody>
          <a:bodyPr>
            <a:normAutofit/>
          </a:bodyPr>
          <a:lstStyle/>
          <a:p>
            <a:r>
              <a:rPr lang="en-GB" dirty="0" smtClean="0"/>
              <a:t>Matrimonial (marriage, divorce, death of partner</a:t>
            </a:r>
            <a:r>
              <a:rPr lang="en-GB" dirty="0" smtClean="0"/>
              <a:t>)</a:t>
            </a:r>
            <a:endParaRPr lang="sr-Latn-RS" dirty="0" smtClean="0"/>
          </a:p>
          <a:p>
            <a:r>
              <a:rPr lang="en-GB" dirty="0" smtClean="0"/>
              <a:t>Parenting </a:t>
            </a:r>
            <a:r>
              <a:rPr lang="en-GB" dirty="0" smtClean="0"/>
              <a:t>(loss of parents, problems with children, child's illness</a:t>
            </a:r>
            <a:r>
              <a:rPr lang="en-GB" dirty="0" smtClean="0"/>
              <a:t>)</a:t>
            </a:r>
            <a:endParaRPr lang="sr-Latn-RS" dirty="0" smtClean="0"/>
          </a:p>
          <a:p>
            <a:r>
              <a:rPr lang="en-GB" dirty="0" smtClean="0"/>
              <a:t>Interpersonal </a:t>
            </a:r>
            <a:r>
              <a:rPr lang="en-GB" dirty="0" smtClean="0"/>
              <a:t>(problems with friends, </a:t>
            </a:r>
            <a:r>
              <a:rPr lang="en-GB" dirty="0" err="1" smtClean="0"/>
              <a:t>neighbors</a:t>
            </a:r>
            <a:r>
              <a:rPr lang="en-GB" dirty="0" smtClean="0"/>
              <a:t>, illnesses of friends</a:t>
            </a:r>
            <a:r>
              <a:rPr lang="en-GB" dirty="0" smtClean="0"/>
              <a:t>)</a:t>
            </a:r>
            <a:endParaRPr lang="sr-Latn-RS" dirty="0" smtClean="0"/>
          </a:p>
          <a:p>
            <a:r>
              <a:rPr lang="en-GB" dirty="0" smtClean="0"/>
              <a:t>Work </a:t>
            </a:r>
            <a:r>
              <a:rPr lang="en-GB" dirty="0" smtClean="0"/>
              <a:t>(unemployment, retirement, poor interpersonal relations at work</a:t>
            </a:r>
            <a:r>
              <a:rPr lang="en-GB" dirty="0" smtClean="0"/>
              <a:t>)</a:t>
            </a:r>
            <a:endParaRPr lang="sr-Latn-RS" dirty="0" smtClean="0"/>
          </a:p>
          <a:p>
            <a:r>
              <a:rPr lang="en-GB" dirty="0" smtClean="0"/>
              <a:t>Financial </a:t>
            </a:r>
            <a:r>
              <a:rPr lang="en-GB" dirty="0" smtClean="0"/>
              <a:t>(insufficient financial resources for living</a:t>
            </a:r>
            <a:r>
              <a:rPr lang="en-GB" dirty="0" smtClean="0"/>
              <a:t>)</a:t>
            </a:r>
            <a:endParaRPr lang="sr-Latn-RS" dirty="0" smtClean="0"/>
          </a:p>
          <a:p>
            <a:r>
              <a:rPr lang="en-GB" dirty="0" smtClean="0"/>
              <a:t>Legal </a:t>
            </a:r>
            <a:r>
              <a:rPr lang="en-GB" dirty="0" smtClean="0"/>
              <a:t>(arrest, investigations, trials</a:t>
            </a:r>
            <a:r>
              <a:rPr lang="en-GB" dirty="0" smtClean="0"/>
              <a:t>)</a:t>
            </a:r>
            <a:endParaRPr lang="sr-Latn-RS" dirty="0" smtClean="0"/>
          </a:p>
          <a:p>
            <a:r>
              <a:rPr lang="en-GB" dirty="0" smtClean="0"/>
              <a:t>Developmental </a:t>
            </a:r>
            <a:r>
              <a:rPr lang="en-GB" dirty="0" smtClean="0"/>
              <a:t>(stages of the life cycle: puberty, transition to adulthood, menopause</a:t>
            </a:r>
            <a:r>
              <a:rPr lang="en-GB" dirty="0" smtClean="0"/>
              <a:t>)</a:t>
            </a:r>
            <a:endParaRPr lang="sr-Latn-RS" dirty="0" smtClean="0"/>
          </a:p>
          <a:p>
            <a:r>
              <a:rPr lang="en-GB" dirty="0" smtClean="0"/>
              <a:t>Others </a:t>
            </a:r>
            <a:r>
              <a:rPr lang="en-GB" dirty="0" smtClean="0"/>
              <a:t>(stalking, rape, unwanted pregnancy)</a:t>
            </a:r>
            <a:endParaRPr lang="en-US" dirty="0"/>
          </a:p>
        </p:txBody>
      </p:sp>
    </p:spTree>
    <p:extLst>
      <p:ext uri="{BB962C8B-B14F-4D97-AF65-F5344CB8AC3E}">
        <p14:creationId xmlns:p14="http://schemas.microsoft.com/office/powerpoint/2010/main" xmlns="" val="3705476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90618"/>
            <a:ext cx="10515600" cy="6214368"/>
          </a:xfrm>
        </p:spPr>
        <p:txBody>
          <a:bodyPr>
            <a:normAutofit/>
          </a:bodyPr>
          <a:lstStyle/>
          <a:p>
            <a:pPr>
              <a:buNone/>
            </a:pPr>
            <a:r>
              <a:rPr lang="en-US" sz="3600" b="1" u="sng" dirty="0" smtClean="0"/>
              <a:t>Stressors can also include:</a:t>
            </a:r>
            <a:endParaRPr lang="en-US" sz="3600" b="1" u="sng" dirty="0"/>
          </a:p>
          <a:p>
            <a:pPr marL="514350" indent="-514350">
              <a:buAutoNum type="arabicPeriod"/>
            </a:pPr>
            <a:r>
              <a:rPr lang="en-GB" b="1" dirty="0" smtClean="0"/>
              <a:t>External (noise, air pollution), internal (drop in blood glucose, thirst</a:t>
            </a:r>
            <a:r>
              <a:rPr lang="en-GB" b="1" dirty="0" smtClean="0"/>
              <a:t>)</a:t>
            </a:r>
            <a:endParaRPr lang="sr-Latn-RS" b="1" dirty="0" smtClean="0"/>
          </a:p>
          <a:p>
            <a:pPr marL="514350" indent="-514350">
              <a:buAutoNum type="arabicPeriod"/>
            </a:pPr>
            <a:r>
              <a:rPr lang="en-GB" b="1" dirty="0" smtClean="0"/>
              <a:t>Positive </a:t>
            </a:r>
            <a:r>
              <a:rPr lang="en-GB" b="1" dirty="0" smtClean="0"/>
              <a:t>(getting a job, progress at work, birth of a </a:t>
            </a:r>
            <a:r>
              <a:rPr lang="en-GB" b="1" dirty="0" smtClean="0"/>
              <a:t>child)</a:t>
            </a:r>
            <a:r>
              <a:rPr lang="sr-Latn-RS" b="1" dirty="0" smtClean="0"/>
              <a:t>,</a:t>
            </a:r>
            <a:r>
              <a:rPr lang="en-GB" b="1" dirty="0" smtClean="0"/>
              <a:t>negative </a:t>
            </a:r>
            <a:r>
              <a:rPr lang="en-GB" b="1" dirty="0" smtClean="0"/>
              <a:t>(losing a job, quarrel with a loved one</a:t>
            </a:r>
            <a:r>
              <a:rPr lang="en-GB" b="1" dirty="0" smtClean="0"/>
              <a:t>)</a:t>
            </a:r>
            <a:endParaRPr lang="sr-Latn-RS" b="1" dirty="0" smtClean="0"/>
          </a:p>
          <a:p>
            <a:pPr marL="514350" indent="-514350">
              <a:buAutoNum type="arabicPeriod"/>
            </a:pPr>
            <a:r>
              <a:rPr lang="en-GB" b="1" dirty="0" smtClean="0"/>
              <a:t>Acute </a:t>
            </a:r>
            <a:r>
              <a:rPr lang="en-GB" b="1" dirty="0" smtClean="0"/>
              <a:t>(lasting less than 6 months), chronic (lasting more than 6 months)</a:t>
            </a:r>
            <a:endParaRPr lang="sr-Latn-RS" dirty="0"/>
          </a:p>
          <a:p>
            <a:r>
              <a:rPr lang="en-GB" dirty="0" smtClean="0"/>
              <a:t>Stressors of high intensity and long duration cause stronger stress, more easily lead to the breakdown of </a:t>
            </a:r>
            <a:r>
              <a:rPr lang="en-GB" dirty="0" err="1" smtClean="0"/>
              <a:t>defense</a:t>
            </a:r>
            <a:r>
              <a:rPr lang="en-GB" dirty="0" smtClean="0"/>
              <a:t> mechanisms and are accompanied by a more </a:t>
            </a:r>
            <a:r>
              <a:rPr lang="en-GB" dirty="0" err="1" smtClean="0"/>
              <a:t>unfavorable</a:t>
            </a:r>
            <a:r>
              <a:rPr lang="en-GB" dirty="0" smtClean="0"/>
              <a:t> </a:t>
            </a:r>
            <a:r>
              <a:rPr lang="en-GB" dirty="0" smtClean="0"/>
              <a:t>outcome</a:t>
            </a:r>
            <a:endParaRPr lang="sr-Latn-RS" dirty="0" smtClean="0"/>
          </a:p>
          <a:p>
            <a:r>
              <a:rPr lang="en-GB" dirty="0" smtClean="0"/>
              <a:t>Stressors whose duration cannot be predicted </a:t>
            </a:r>
            <a:r>
              <a:rPr lang="en-GB" b="1" dirty="0" smtClean="0"/>
              <a:t>have an </a:t>
            </a:r>
            <a:r>
              <a:rPr lang="en-GB" b="1" dirty="0" err="1" smtClean="0"/>
              <a:t>unfavorable</a:t>
            </a:r>
            <a:r>
              <a:rPr lang="en-GB" b="1" dirty="0" smtClean="0"/>
              <a:t> effect</a:t>
            </a:r>
            <a:endParaRPr lang="sr-Latn-RS" b="1" dirty="0"/>
          </a:p>
        </p:txBody>
      </p:sp>
    </p:spTree>
    <p:extLst>
      <p:ext uri="{BB962C8B-B14F-4D97-AF65-F5344CB8AC3E}">
        <p14:creationId xmlns:p14="http://schemas.microsoft.com/office/powerpoint/2010/main" xmlns="" val="3352101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01466"/>
            <a:ext cx="10515600" cy="5079683"/>
          </a:xfrm>
        </p:spPr>
        <p:txBody>
          <a:bodyPr/>
          <a:lstStyle/>
          <a:p>
            <a:pPr marL="0" indent="0">
              <a:buNone/>
            </a:pPr>
            <a:endParaRPr lang="en-US" dirty="0"/>
          </a:p>
          <a:p>
            <a:r>
              <a:rPr lang="en-GB" dirty="0" smtClean="0"/>
              <a:t>Some stressors can be neutralized, alleviated or </a:t>
            </a:r>
            <a:r>
              <a:rPr lang="en-GB" dirty="0" smtClean="0"/>
              <a:t>avoided</a:t>
            </a:r>
            <a:endParaRPr lang="sr-Latn-RS" dirty="0" smtClean="0"/>
          </a:p>
          <a:p>
            <a:r>
              <a:rPr lang="en-GB" dirty="0" smtClean="0"/>
              <a:t>It is </a:t>
            </a:r>
            <a:r>
              <a:rPr lang="en-GB" dirty="0" smtClean="0"/>
              <a:t>not </a:t>
            </a:r>
            <a:r>
              <a:rPr lang="en-GB" dirty="0" smtClean="0"/>
              <a:t>a good idea to always avoid stressful situations, because successfully dealing with them gives you confidence and the necessary experience to overcome similar situations in life</a:t>
            </a:r>
            <a:r>
              <a:rPr lang="en-GB" dirty="0" smtClean="0"/>
              <a:t>.</a:t>
            </a:r>
            <a:endParaRPr lang="sr-Latn-RS" dirty="0" smtClean="0"/>
          </a:p>
          <a:p>
            <a:r>
              <a:rPr lang="en-GB" b="1" i="1" dirty="0" smtClean="0"/>
              <a:t>Risk factors </a:t>
            </a:r>
            <a:r>
              <a:rPr lang="en-GB" i="1" dirty="0" smtClean="0"/>
              <a:t>are not stressors but conditions or situations that increase the likelihood of encountering or experiencing a </a:t>
            </a:r>
            <a:r>
              <a:rPr lang="en-GB" i="1" dirty="0" smtClean="0"/>
              <a:t>stressor</a:t>
            </a:r>
            <a:endParaRPr lang="sr-Latn-RS" i="1" dirty="0" smtClean="0"/>
          </a:p>
          <a:p>
            <a:r>
              <a:rPr lang="en-GB" dirty="0" smtClean="0"/>
              <a:t>F</a:t>
            </a:r>
            <a:r>
              <a:rPr lang="sr-Latn-RS" dirty="0" smtClean="0"/>
              <a:t>or example: </a:t>
            </a:r>
            <a:r>
              <a:rPr lang="en-GB" dirty="0" smtClean="0"/>
              <a:t>walking in the dark </a:t>
            </a:r>
            <a:r>
              <a:rPr lang="sr-Latn-RS" dirty="0" smtClean="0"/>
              <a:t>can bring to</a:t>
            </a:r>
            <a:r>
              <a:rPr lang="en-GB" dirty="0" smtClean="0"/>
              <a:t> </a:t>
            </a:r>
            <a:r>
              <a:rPr lang="sr-Latn-RS" dirty="0" smtClean="0"/>
              <a:t>a</a:t>
            </a:r>
            <a:r>
              <a:rPr lang="en-GB" dirty="0" smtClean="0"/>
              <a:t> </a:t>
            </a:r>
            <a:r>
              <a:rPr lang="en-GB" dirty="0" smtClean="0"/>
              <a:t>risk of falling</a:t>
            </a:r>
            <a:endParaRPr lang="en-US" dirty="0"/>
          </a:p>
          <a:p>
            <a:endParaRPr lang="en-US" dirty="0"/>
          </a:p>
          <a:p>
            <a:pPr marL="0" indent="0">
              <a:buNone/>
            </a:pPr>
            <a:endParaRPr lang="en-US" dirty="0"/>
          </a:p>
        </p:txBody>
      </p:sp>
    </p:spTree>
    <p:extLst>
      <p:ext uri="{BB962C8B-B14F-4D97-AF65-F5344CB8AC3E}">
        <p14:creationId xmlns:p14="http://schemas.microsoft.com/office/powerpoint/2010/main" xmlns="" val="1363872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Stres</a:t>
            </a:r>
            <a:r>
              <a:rPr lang="sr-Latn-RS" b="1" dirty="0" smtClean="0"/>
              <a:t>s</a:t>
            </a:r>
            <a:r>
              <a:rPr lang="en-US" b="1" dirty="0"/>
              <a:t>	</a:t>
            </a:r>
          </a:p>
        </p:txBody>
      </p:sp>
      <p:sp>
        <p:nvSpPr>
          <p:cNvPr id="3" name="Content Placeholder 2"/>
          <p:cNvSpPr>
            <a:spLocks noGrp="1"/>
          </p:cNvSpPr>
          <p:nvPr>
            <p:ph idx="1"/>
          </p:nvPr>
        </p:nvSpPr>
        <p:spPr>
          <a:xfrm>
            <a:off x="261257" y="1554480"/>
            <a:ext cx="11429999" cy="5199017"/>
          </a:xfrm>
        </p:spPr>
        <p:txBody>
          <a:bodyPr>
            <a:normAutofit/>
          </a:bodyPr>
          <a:lstStyle/>
          <a:p>
            <a:r>
              <a:rPr lang="en-US" b="1" dirty="0"/>
              <a:t>Stress</a:t>
            </a:r>
            <a:r>
              <a:rPr lang="en-US" dirty="0"/>
              <a:t> (</a:t>
            </a:r>
            <a:r>
              <a:rPr lang="en-US" dirty="0" err="1"/>
              <a:t>engl</a:t>
            </a:r>
            <a:r>
              <a:rPr lang="en-US" dirty="0"/>
              <a:t>.) = </a:t>
            </a:r>
            <a:r>
              <a:rPr lang="en-US" dirty="0" smtClean="0"/>
              <a:t>great pressure, strain, effort</a:t>
            </a:r>
            <a:endParaRPr lang="en-US" dirty="0"/>
          </a:p>
          <a:p>
            <a:pPr marL="0" indent="0">
              <a:buNone/>
            </a:pPr>
            <a:endParaRPr lang="en-US" dirty="0"/>
          </a:p>
          <a:p>
            <a:r>
              <a:rPr lang="en-US" b="1" dirty="0"/>
              <a:t>H. </a:t>
            </a:r>
            <a:r>
              <a:rPr lang="en-US" b="1" dirty="0" err="1"/>
              <a:t>Selye</a:t>
            </a:r>
            <a:r>
              <a:rPr lang="en-US" b="1" dirty="0"/>
              <a:t> </a:t>
            </a:r>
            <a:r>
              <a:rPr lang="en-GB" dirty="0" smtClean="0"/>
              <a:t>is the creator of the concept of stress</a:t>
            </a:r>
            <a:endParaRPr lang="en-US" dirty="0"/>
          </a:p>
          <a:p>
            <a:pPr marL="0" indent="0">
              <a:buNone/>
            </a:pPr>
            <a:r>
              <a:rPr lang="en-GB" dirty="0" smtClean="0"/>
              <a:t>He hypothesized that stereotyped psychological and physiological changes occur as a result of difficult long-term adaptation, due to the action of various stressors, which is carried out through the engagement of all </a:t>
            </a:r>
            <a:r>
              <a:rPr lang="en-GB" dirty="0" err="1" smtClean="0"/>
              <a:t>defense</a:t>
            </a:r>
            <a:r>
              <a:rPr lang="en-GB" dirty="0" smtClean="0"/>
              <a:t> mechanisms.</a:t>
            </a:r>
            <a:endParaRPr lang="en-US" dirty="0"/>
          </a:p>
          <a:p>
            <a:r>
              <a:rPr lang="en-GB" dirty="0" smtClean="0"/>
              <a:t>Before H. </a:t>
            </a:r>
            <a:r>
              <a:rPr lang="en-GB" dirty="0" err="1" smtClean="0"/>
              <a:t>Selye</a:t>
            </a:r>
            <a:r>
              <a:rPr lang="en-GB" dirty="0" smtClean="0"/>
              <a:t>, stress and its influence on man were dealt with by Heraclitus, </a:t>
            </a:r>
            <a:r>
              <a:rPr lang="en-GB" dirty="0" err="1" smtClean="0"/>
              <a:t>Emedokles</a:t>
            </a:r>
            <a:r>
              <a:rPr lang="en-GB" dirty="0" smtClean="0"/>
              <a:t>, Hippocrates </a:t>
            </a:r>
            <a:endParaRPr lang="sr-Latn-RS" dirty="0" smtClean="0"/>
          </a:p>
          <a:p>
            <a:r>
              <a:rPr lang="en-GB" b="1" dirty="0" smtClean="0"/>
              <a:t>Walter Cannon </a:t>
            </a:r>
            <a:r>
              <a:rPr lang="en-GB" dirty="0" smtClean="0"/>
              <a:t>included emotional factors in addition to physiological factors under the term homeostasis</a:t>
            </a:r>
            <a:endParaRPr lang="en-US" dirty="0"/>
          </a:p>
          <a:p>
            <a:pPr>
              <a:buFontTx/>
              <a:buChar char="-"/>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530317" y="92665"/>
            <a:ext cx="1685925" cy="2714625"/>
          </a:xfrm>
          <a:prstGeom prst="rect">
            <a:avLst/>
          </a:prstGeom>
        </p:spPr>
      </p:pic>
    </p:spTree>
    <p:extLst>
      <p:ext uri="{BB962C8B-B14F-4D97-AF65-F5344CB8AC3E}">
        <p14:creationId xmlns:p14="http://schemas.microsoft.com/office/powerpoint/2010/main" xmlns="" val="59243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9728" y="1625601"/>
            <a:ext cx="10515600" cy="4837690"/>
          </a:xfrm>
        </p:spPr>
        <p:txBody>
          <a:bodyPr/>
          <a:lstStyle/>
          <a:p>
            <a:r>
              <a:rPr lang="en-GB" dirty="0" smtClean="0"/>
              <a:t>Stress begins </a:t>
            </a:r>
            <a:r>
              <a:rPr lang="en-GB" b="1" dirty="0" smtClean="0"/>
              <a:t>with the perception of information</a:t>
            </a:r>
            <a:r>
              <a:rPr lang="en-GB" dirty="0" smtClean="0"/>
              <a:t>. The evaluation of this information is influenced by several factors, including</a:t>
            </a:r>
            <a:r>
              <a:rPr lang="en-GB" dirty="0" smtClean="0"/>
              <a:t>:</a:t>
            </a:r>
            <a:endParaRPr lang="sr-Latn-RS" dirty="0" smtClean="0"/>
          </a:p>
          <a:p>
            <a:endParaRPr lang="en-US" dirty="0" smtClean="0"/>
          </a:p>
          <a:p>
            <a:pPr marL="514350" indent="-514350">
              <a:buAutoNum type="arabicPeriod"/>
            </a:pPr>
            <a:r>
              <a:rPr lang="en-US" b="1" dirty="0" smtClean="0"/>
              <a:t>Biological </a:t>
            </a:r>
            <a:r>
              <a:rPr lang="en-US" b="1" dirty="0" smtClean="0"/>
              <a:t>predispositions</a:t>
            </a:r>
            <a:endParaRPr lang="sr-Latn-RS" b="1" dirty="0" smtClean="0"/>
          </a:p>
          <a:p>
            <a:pPr marL="514350" indent="-514350">
              <a:buAutoNum type="arabicPeriod"/>
            </a:pPr>
            <a:r>
              <a:rPr lang="en-US" b="1" dirty="0" smtClean="0"/>
              <a:t>Previous experience</a:t>
            </a:r>
            <a:endParaRPr lang="sr-Latn-RS" b="1" dirty="0" smtClean="0"/>
          </a:p>
          <a:p>
            <a:pPr marL="514350" indent="-514350">
              <a:buAutoNum type="arabicPeriod"/>
            </a:pPr>
            <a:r>
              <a:rPr lang="en-US" b="1" dirty="0" smtClean="0"/>
              <a:t>Pre-learned </a:t>
            </a:r>
            <a:r>
              <a:rPr lang="en-US" b="1" dirty="0" smtClean="0"/>
              <a:t>patterns</a:t>
            </a:r>
            <a:endParaRPr lang="en-US" b="1" dirty="0"/>
          </a:p>
        </p:txBody>
      </p:sp>
    </p:spTree>
    <p:extLst>
      <p:ext uri="{BB962C8B-B14F-4D97-AF65-F5344CB8AC3E}">
        <p14:creationId xmlns:p14="http://schemas.microsoft.com/office/powerpoint/2010/main" xmlns="" val="2810075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Personality and stress</a:t>
            </a:r>
            <a:endParaRPr lang="en-US" b="1" dirty="0"/>
          </a:p>
        </p:txBody>
      </p:sp>
      <p:sp>
        <p:nvSpPr>
          <p:cNvPr id="3" name="Content Placeholder 2"/>
          <p:cNvSpPr>
            <a:spLocks noGrp="1"/>
          </p:cNvSpPr>
          <p:nvPr>
            <p:ph idx="1"/>
          </p:nvPr>
        </p:nvSpPr>
        <p:spPr/>
        <p:txBody>
          <a:bodyPr/>
          <a:lstStyle/>
          <a:p>
            <a:endParaRPr lang="en-US" dirty="0"/>
          </a:p>
          <a:p>
            <a:r>
              <a:rPr lang="en-GB" dirty="0" smtClean="0"/>
              <a:t>General and specific resistance, i.e. vulnerability in stressful situations, as well as the success of confrontation, depends on numerous personality characteristics and other </a:t>
            </a:r>
            <a:r>
              <a:rPr lang="en-GB" dirty="0" smtClean="0"/>
              <a:t>factors</a:t>
            </a:r>
            <a:r>
              <a:rPr lang="sr-Latn-RS" dirty="0" smtClean="0"/>
              <a:t>.</a:t>
            </a:r>
          </a:p>
          <a:p>
            <a:endParaRPr lang="en-US" dirty="0"/>
          </a:p>
          <a:p>
            <a:r>
              <a:rPr lang="en-GB" dirty="0" smtClean="0"/>
              <a:t>Age, gender, education, family and social status, economic status, health status, psychological organization of personality</a:t>
            </a:r>
            <a:endParaRPr lang="en-US" dirty="0"/>
          </a:p>
        </p:txBody>
      </p:sp>
    </p:spTree>
    <p:extLst>
      <p:ext uri="{BB962C8B-B14F-4D97-AF65-F5344CB8AC3E}">
        <p14:creationId xmlns:p14="http://schemas.microsoft.com/office/powerpoint/2010/main" xmlns="" val="2237333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763" y="115410"/>
            <a:ext cx="11758474" cy="998230"/>
          </a:xfrm>
        </p:spPr>
        <p:txBody>
          <a:bodyPr>
            <a:normAutofit/>
          </a:bodyPr>
          <a:lstStyle/>
          <a:p>
            <a:pPr algn="just"/>
            <a:r>
              <a:rPr lang="sr-Latn-RS" b="1" dirty="0"/>
              <a:t> </a:t>
            </a:r>
            <a:r>
              <a:rPr lang="en-GB" sz="4000" b="1" dirty="0" smtClean="0"/>
              <a:t>Stress in young </a:t>
            </a:r>
            <a:r>
              <a:rPr lang="en-GB" sz="4000" b="1" dirty="0" smtClean="0"/>
              <a:t>people</a:t>
            </a:r>
            <a:r>
              <a:rPr lang="sr-Latn-RS" sz="4000" b="1" dirty="0" smtClean="0"/>
              <a:t>:</a:t>
            </a:r>
            <a:r>
              <a:rPr lang="sr-Latn-RS" sz="4000" b="1" dirty="0" smtClean="0"/>
              <a:t>                     </a:t>
            </a:r>
            <a:r>
              <a:rPr lang="en-GB" sz="4000" b="1" dirty="0" smtClean="0"/>
              <a:t> </a:t>
            </a:r>
            <a:r>
              <a:rPr lang="en-GB" b="1" dirty="0" smtClean="0"/>
              <a:t>Stress in adults:</a:t>
            </a:r>
            <a:endParaRPr lang="en-US" b="1" dirty="0"/>
          </a:p>
        </p:txBody>
      </p:sp>
      <p:sp>
        <p:nvSpPr>
          <p:cNvPr id="3" name="Content Placeholder 2"/>
          <p:cNvSpPr>
            <a:spLocks noGrp="1"/>
          </p:cNvSpPr>
          <p:nvPr>
            <p:ph idx="1"/>
          </p:nvPr>
        </p:nvSpPr>
        <p:spPr>
          <a:xfrm>
            <a:off x="216763" y="1113640"/>
            <a:ext cx="5109839" cy="5438080"/>
          </a:xfrm>
        </p:spPr>
        <p:txBody>
          <a:bodyPr>
            <a:normAutofit lnSpcReduction="10000"/>
          </a:bodyPr>
          <a:lstStyle/>
          <a:p>
            <a:r>
              <a:rPr lang="en-GB" dirty="0" smtClean="0"/>
              <a:t>As a rule, children and young people are more sensitive to the action of almost all </a:t>
            </a:r>
            <a:r>
              <a:rPr lang="en-GB" dirty="0" smtClean="0"/>
              <a:t>stressors</a:t>
            </a:r>
            <a:endParaRPr lang="sr-Latn-RS" dirty="0" smtClean="0"/>
          </a:p>
          <a:p>
            <a:r>
              <a:rPr lang="en-GB" dirty="0" smtClean="0"/>
              <a:t>Their </a:t>
            </a:r>
            <a:r>
              <a:rPr lang="en-GB" dirty="0" smtClean="0"/>
              <a:t>stress reaction is stronger and with a less </a:t>
            </a:r>
            <a:r>
              <a:rPr lang="en-GB" dirty="0" err="1" smtClean="0"/>
              <a:t>favorable</a:t>
            </a:r>
            <a:r>
              <a:rPr lang="en-GB" dirty="0" smtClean="0"/>
              <a:t> </a:t>
            </a:r>
            <a:r>
              <a:rPr lang="en-GB" dirty="0" smtClean="0"/>
              <a:t>outcome</a:t>
            </a:r>
            <a:endParaRPr lang="sr-Latn-RS" dirty="0" smtClean="0"/>
          </a:p>
          <a:p>
            <a:r>
              <a:rPr lang="en-GB" dirty="0" smtClean="0"/>
              <a:t>Heavy </a:t>
            </a:r>
            <a:r>
              <a:rPr lang="en-GB" dirty="0" smtClean="0"/>
              <a:t>stress in early childhood, during the period when personality is formed, can negatively affect further emotional and overall development, i.e. to lead to permanent mental and other disorders</a:t>
            </a:r>
            <a:endParaRPr lang="en-US" dirty="0"/>
          </a:p>
        </p:txBody>
      </p:sp>
      <p:sp>
        <p:nvSpPr>
          <p:cNvPr id="5" name="TextBox 4">
            <a:extLst>
              <a:ext uri="{FF2B5EF4-FFF2-40B4-BE49-F238E27FC236}">
                <a16:creationId xmlns:a16="http://schemas.microsoft.com/office/drawing/2014/main" xmlns="" id="{CE736828-1AD5-48B7-A611-5EEAF6FAFB19}"/>
              </a:ext>
            </a:extLst>
          </p:cNvPr>
          <p:cNvSpPr txBox="1"/>
          <p:nvPr/>
        </p:nvSpPr>
        <p:spPr>
          <a:xfrm>
            <a:off x="6961169" y="1099128"/>
            <a:ext cx="4953740" cy="4226798"/>
          </a:xfrm>
          <a:prstGeom prst="rect">
            <a:avLst/>
          </a:prstGeom>
          <a:noFill/>
        </p:spPr>
        <p:txBody>
          <a:bodyPr wrap="square" rtlCol="0">
            <a:spAutoFit/>
          </a:bodyPr>
          <a:lstStyle/>
          <a:p>
            <a:pPr marL="230400" indent="-230400">
              <a:lnSpc>
                <a:spcPct val="90000"/>
              </a:lnSpc>
              <a:spcBef>
                <a:spcPts val="1000"/>
              </a:spcBef>
              <a:buFont typeface="Arial" panose="020B0604020202020204" pitchFamily="34" charset="0"/>
              <a:buChar char="•"/>
            </a:pPr>
            <a:r>
              <a:rPr lang="en-GB" sz="2800" dirty="0" smtClean="0"/>
              <a:t>Older people are usually more resistant to the effects of psychosocial </a:t>
            </a:r>
            <a:r>
              <a:rPr lang="en-GB" sz="2800" dirty="0" smtClean="0"/>
              <a:t>stressors</a:t>
            </a:r>
            <a:endParaRPr lang="sr-Latn-RS" sz="2800" dirty="0" smtClean="0"/>
          </a:p>
          <a:p>
            <a:pPr marL="230400" indent="-230400">
              <a:lnSpc>
                <a:spcPct val="90000"/>
              </a:lnSpc>
              <a:spcBef>
                <a:spcPts val="1000"/>
              </a:spcBef>
              <a:buFont typeface="Arial" panose="020B0604020202020204" pitchFamily="34" charset="0"/>
              <a:buChar char="•"/>
            </a:pPr>
            <a:endParaRPr lang="sr-Latn-RS" sz="2800" dirty="0" smtClean="0"/>
          </a:p>
          <a:p>
            <a:pPr marL="230400" indent="-230400">
              <a:lnSpc>
                <a:spcPct val="90000"/>
              </a:lnSpc>
              <a:spcBef>
                <a:spcPts val="1000"/>
              </a:spcBef>
              <a:buFont typeface="Arial" panose="020B0604020202020204" pitchFamily="34" charset="0"/>
              <a:buChar char="•"/>
            </a:pPr>
            <a:r>
              <a:rPr lang="en-GB" sz="2800" dirty="0" smtClean="0"/>
              <a:t>When </a:t>
            </a:r>
            <a:r>
              <a:rPr lang="en-GB" sz="2800" dirty="0" smtClean="0"/>
              <a:t>it comes to stressors of a biological nature, they often show greater vulnerability, which is explained by various disorders and diseases at this age of life.</a:t>
            </a:r>
            <a:endParaRPr lang="sr-Latn-RS" dirty="0"/>
          </a:p>
        </p:txBody>
      </p:sp>
    </p:spTree>
    <p:extLst>
      <p:ext uri="{BB962C8B-B14F-4D97-AF65-F5344CB8AC3E}">
        <p14:creationId xmlns:p14="http://schemas.microsoft.com/office/powerpoint/2010/main" xmlns="" val="3491769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8795"/>
            <a:ext cx="10515600" cy="1325563"/>
          </a:xfrm>
        </p:spPr>
        <p:txBody>
          <a:bodyPr/>
          <a:lstStyle/>
          <a:p>
            <a:pPr algn="ctr"/>
            <a:r>
              <a:rPr lang="en-US" b="1" dirty="0" smtClean="0"/>
              <a:t>Psychosocial support</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538357" y="4065814"/>
            <a:ext cx="4653643" cy="2792186"/>
          </a:xfrm>
          <a:prstGeom prst="rect">
            <a:avLst/>
          </a:prstGeom>
          <a:effectLst>
            <a:softEdge rad="127000"/>
          </a:effectLst>
        </p:spPr>
      </p:pic>
      <p:sp>
        <p:nvSpPr>
          <p:cNvPr id="3" name="Content Placeholder 2"/>
          <p:cNvSpPr>
            <a:spLocks noGrp="1"/>
          </p:cNvSpPr>
          <p:nvPr>
            <p:ph idx="1"/>
          </p:nvPr>
        </p:nvSpPr>
        <p:spPr>
          <a:xfrm>
            <a:off x="369455" y="763480"/>
            <a:ext cx="10866779" cy="5850384"/>
          </a:xfrm>
        </p:spPr>
        <p:txBody>
          <a:bodyPr>
            <a:normAutofit/>
          </a:bodyPr>
          <a:lstStyle/>
          <a:p>
            <a:endParaRPr lang="en-US" dirty="0"/>
          </a:p>
          <a:p>
            <a:r>
              <a:rPr lang="en-GB" dirty="0" smtClean="0"/>
              <a:t>As a rule, all diseases have a weak resistance to stressors and condition a stronger stressful situation with a less </a:t>
            </a:r>
            <a:r>
              <a:rPr lang="en-GB" dirty="0" err="1" smtClean="0"/>
              <a:t>favorable</a:t>
            </a:r>
            <a:r>
              <a:rPr lang="en-GB" dirty="0" smtClean="0"/>
              <a:t> </a:t>
            </a:r>
            <a:r>
              <a:rPr lang="en-GB" dirty="0" smtClean="0"/>
              <a:t>outcome</a:t>
            </a:r>
            <a:endParaRPr lang="sr-Latn-RS" dirty="0" smtClean="0"/>
          </a:p>
          <a:p>
            <a:r>
              <a:rPr lang="en-GB" dirty="0" smtClean="0"/>
              <a:t>A good social support network and adjustment in it, as well as a good family and economic situation protect a person in stressful conditions and vice </a:t>
            </a:r>
            <a:r>
              <a:rPr lang="en-GB" dirty="0" smtClean="0"/>
              <a:t>versa</a:t>
            </a:r>
            <a:endParaRPr lang="sr-Latn-RS" dirty="0" smtClean="0"/>
          </a:p>
          <a:p>
            <a:r>
              <a:rPr lang="en-GB" dirty="0" smtClean="0"/>
              <a:t>People in stressful situations display various forms of </a:t>
            </a:r>
            <a:r>
              <a:rPr lang="en-GB" dirty="0" err="1" smtClean="0"/>
              <a:t>behavior</a:t>
            </a:r>
            <a:r>
              <a:rPr lang="en-GB" dirty="0" smtClean="0"/>
              <a:t> that can affect both the stress reaction and its </a:t>
            </a:r>
            <a:r>
              <a:rPr lang="en-GB" dirty="0" smtClean="0"/>
              <a:t>outcome</a:t>
            </a:r>
            <a:endParaRPr lang="sr-Latn-RS" dirty="0" smtClean="0"/>
          </a:p>
          <a:p>
            <a:r>
              <a:rPr lang="en-GB" u="sng" dirty="0" smtClean="0"/>
              <a:t>Harmful patterns of </a:t>
            </a:r>
            <a:r>
              <a:rPr lang="en-GB" u="sng" dirty="0" err="1" smtClean="0"/>
              <a:t>behavior</a:t>
            </a:r>
            <a:r>
              <a:rPr lang="en-GB" u="sng" dirty="0" smtClean="0"/>
              <a:t> include</a:t>
            </a:r>
            <a:r>
              <a:rPr lang="en-GB" u="sng" dirty="0" smtClean="0"/>
              <a:t>:</a:t>
            </a:r>
            <a:endParaRPr lang="sr-Latn-RS" u="sng" dirty="0" smtClean="0"/>
          </a:p>
          <a:p>
            <a:r>
              <a:rPr lang="en-GB" sz="2600" dirty="0" smtClean="0"/>
              <a:t>inappropriate diet</a:t>
            </a:r>
            <a:endParaRPr lang="sr-Latn-RS" sz="2600" dirty="0" smtClean="0"/>
          </a:p>
          <a:p>
            <a:r>
              <a:rPr lang="en-GB" sz="2600" dirty="0" smtClean="0"/>
              <a:t> not enough </a:t>
            </a:r>
            <a:r>
              <a:rPr lang="en-GB" sz="2600" dirty="0" err="1" smtClean="0"/>
              <a:t>rest,insufficient</a:t>
            </a:r>
            <a:r>
              <a:rPr lang="en-GB" sz="2600" dirty="0" smtClean="0"/>
              <a:t> sleep, </a:t>
            </a:r>
            <a:endParaRPr lang="sr-Latn-RS" sz="2600" dirty="0" smtClean="0"/>
          </a:p>
          <a:p>
            <a:r>
              <a:rPr lang="en-GB" sz="2600" dirty="0" smtClean="0"/>
              <a:t>abuse of </a:t>
            </a:r>
            <a:r>
              <a:rPr lang="en-GB" sz="2600" dirty="0" err="1" smtClean="0"/>
              <a:t>coffee,tobacco,alcohol,medication,drugs</a:t>
            </a:r>
            <a:r>
              <a:rPr lang="sr-Latn-RS" sz="2600" dirty="0" smtClean="0"/>
              <a:t>...</a:t>
            </a:r>
            <a:endParaRPr lang="sr-Latn-RS" sz="2600" dirty="0" smtClean="0"/>
          </a:p>
          <a:p>
            <a:endParaRPr lang="en-US" dirty="0"/>
          </a:p>
        </p:txBody>
      </p:sp>
    </p:spTree>
    <p:extLst>
      <p:ext uri="{BB962C8B-B14F-4D97-AF65-F5344CB8AC3E}">
        <p14:creationId xmlns:p14="http://schemas.microsoft.com/office/powerpoint/2010/main" xmlns="" val="1700012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8658"/>
            <a:ext cx="10515600" cy="1325563"/>
          </a:xfrm>
        </p:spPr>
        <p:txBody>
          <a:bodyPr>
            <a:normAutofit/>
          </a:bodyPr>
          <a:lstStyle/>
          <a:p>
            <a:pPr algn="ctr"/>
            <a:r>
              <a:rPr lang="en-GB" sz="4000" b="1" dirty="0" smtClean="0"/>
              <a:t>Two "types" of reaction in stressful action</a:t>
            </a:r>
            <a:endParaRPr lang="en-US" sz="4000" b="1" dirty="0"/>
          </a:p>
        </p:txBody>
      </p:sp>
      <p:pic>
        <p:nvPicPr>
          <p:cNvPr id="4" name="Picture 3">
            <a:extLst>
              <a:ext uri="{FF2B5EF4-FFF2-40B4-BE49-F238E27FC236}">
                <a16:creationId xmlns:a16="http://schemas.microsoft.com/office/drawing/2014/main" xmlns="" id="{1728F47E-4CA3-4CCB-B4E2-2E38C60C0E04}"/>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49963" y="4561976"/>
            <a:ext cx="4135293" cy="2702424"/>
          </a:xfrm>
          <a:prstGeom prst="rect">
            <a:avLst/>
          </a:prstGeom>
        </p:spPr>
      </p:pic>
      <p:sp>
        <p:nvSpPr>
          <p:cNvPr id="3" name="Content Placeholder 2"/>
          <p:cNvSpPr>
            <a:spLocks noGrp="1"/>
          </p:cNvSpPr>
          <p:nvPr>
            <p:ph idx="1"/>
          </p:nvPr>
        </p:nvSpPr>
        <p:spPr>
          <a:xfrm>
            <a:off x="838200" y="928980"/>
            <a:ext cx="10515600" cy="4351338"/>
          </a:xfrm>
        </p:spPr>
        <p:txBody>
          <a:bodyPr>
            <a:normAutofit/>
          </a:bodyPr>
          <a:lstStyle/>
          <a:p>
            <a:r>
              <a:rPr lang="en-GB" sz="2600" dirty="0" smtClean="0"/>
              <a:t>One group </a:t>
            </a:r>
            <a:r>
              <a:rPr lang="en-GB" sz="2600" dirty="0" smtClean="0"/>
              <a:t>consists people </a:t>
            </a:r>
            <a:r>
              <a:rPr lang="en-GB" sz="2600" dirty="0" smtClean="0"/>
              <a:t>who strive to find out as much as possible about, for example, the nature of the disease they have, the consequences or the possibilities of </a:t>
            </a:r>
            <a:r>
              <a:rPr lang="en-GB" sz="2600" dirty="0" smtClean="0"/>
              <a:t>treatment</a:t>
            </a:r>
            <a:endParaRPr lang="sr-Latn-RS" sz="2600" dirty="0" smtClean="0"/>
          </a:p>
          <a:p>
            <a:r>
              <a:rPr lang="en-GB" sz="2600" dirty="0" smtClean="0"/>
              <a:t>The </a:t>
            </a:r>
            <a:r>
              <a:rPr lang="en-GB" sz="2600" dirty="0" smtClean="0"/>
              <a:t>second group </a:t>
            </a:r>
            <a:r>
              <a:rPr lang="en-GB" sz="2600" dirty="0" smtClean="0"/>
              <a:t>consists </a:t>
            </a:r>
            <a:r>
              <a:rPr lang="en-GB" sz="2600" dirty="0" smtClean="0"/>
              <a:t>people with a completely opposite, "avoidant" response style - they behave as if they do not want additional and detailed information about their illness and as if they do not attribute any greater importance to it.</a:t>
            </a:r>
            <a:endParaRPr lang="sr-Latn-RS" sz="2600" dirty="0"/>
          </a:p>
          <a:p>
            <a:r>
              <a:rPr lang="en-GB" sz="2600" dirty="0" smtClean="0"/>
              <a:t>Each personality has its own threshold of tolerance, different for various situations (it depends on the </a:t>
            </a:r>
            <a:r>
              <a:rPr lang="en-GB" sz="2600" dirty="0" smtClean="0"/>
              <a:t>number </a:t>
            </a:r>
            <a:r>
              <a:rPr lang="en-GB" sz="2600" dirty="0" smtClean="0"/>
              <a:t>of factors) </a:t>
            </a:r>
            <a:r>
              <a:rPr lang="sr-Latn-RS" sz="2600" dirty="0" smtClean="0"/>
              <a:t>and </a:t>
            </a:r>
            <a:r>
              <a:rPr lang="en-GB" sz="2600" dirty="0" smtClean="0"/>
              <a:t>above </a:t>
            </a:r>
            <a:r>
              <a:rPr lang="sr-Latn-RS" sz="2600" dirty="0" smtClean="0"/>
              <a:t>that come </a:t>
            </a:r>
            <a:r>
              <a:rPr lang="en-GB" sz="2600" dirty="0" err="1" smtClean="0"/>
              <a:t>decompensation</a:t>
            </a:r>
            <a:r>
              <a:rPr lang="en-GB" sz="2600" dirty="0" smtClean="0"/>
              <a:t> </a:t>
            </a:r>
            <a:r>
              <a:rPr lang="en-GB" sz="2600" dirty="0" smtClean="0"/>
              <a:t>and breakdown of adaptive forces occur.</a:t>
            </a:r>
            <a:endParaRPr lang="en-US" sz="2600" dirty="0"/>
          </a:p>
          <a:p>
            <a:endParaRPr lang="en-US" sz="2600" dirty="0"/>
          </a:p>
        </p:txBody>
      </p:sp>
    </p:spTree>
    <p:extLst>
      <p:ext uri="{BB962C8B-B14F-4D97-AF65-F5344CB8AC3E}">
        <p14:creationId xmlns:p14="http://schemas.microsoft.com/office/powerpoint/2010/main" xmlns="" val="8133352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200" b="1" dirty="0" smtClean="0"/>
              <a:t>A resilient personality</a:t>
            </a:r>
            <a:endParaRPr lang="en-US" sz="4200" b="1" dirty="0"/>
          </a:p>
        </p:txBody>
      </p:sp>
      <p:sp>
        <p:nvSpPr>
          <p:cNvPr id="3" name="Content Placeholder 2"/>
          <p:cNvSpPr>
            <a:spLocks noGrp="1"/>
          </p:cNvSpPr>
          <p:nvPr>
            <p:ph idx="1"/>
          </p:nvPr>
        </p:nvSpPr>
        <p:spPr>
          <a:xfrm>
            <a:off x="838199" y="1825624"/>
            <a:ext cx="10787743" cy="4914809"/>
          </a:xfrm>
        </p:spPr>
        <p:txBody>
          <a:bodyPr>
            <a:normAutofit/>
          </a:bodyPr>
          <a:lstStyle/>
          <a:p>
            <a:r>
              <a:rPr lang="en-GB" dirty="0" smtClean="0"/>
              <a:t>Suzanne </a:t>
            </a:r>
            <a:r>
              <a:rPr lang="en-GB" dirty="0" err="1" smtClean="0"/>
              <a:t>Kobasa</a:t>
            </a:r>
            <a:r>
              <a:rPr lang="en-GB" dirty="0" smtClean="0"/>
              <a:t> believes that a resilient personality has three essential characteristics:</a:t>
            </a:r>
            <a:r>
              <a:rPr lang="en-US" dirty="0" smtClean="0"/>
              <a:t> </a:t>
            </a:r>
            <a:endParaRPr lang="en-US" dirty="0"/>
          </a:p>
          <a:p>
            <a:pPr marL="514350" indent="-514350">
              <a:buAutoNum type="arabicPeriod"/>
            </a:pPr>
            <a:r>
              <a:rPr lang="en-GB" dirty="0" smtClean="0"/>
              <a:t>The ability to manage </a:t>
            </a:r>
            <a:r>
              <a:rPr lang="sr-Latn-RS" dirty="0" smtClean="0"/>
              <a:t>yourself</a:t>
            </a:r>
            <a:r>
              <a:rPr lang="en-GB" dirty="0" smtClean="0"/>
              <a:t> </a:t>
            </a:r>
            <a:r>
              <a:rPr lang="sr-Latn-RS" dirty="0" smtClean="0"/>
              <a:t>in</a:t>
            </a:r>
            <a:r>
              <a:rPr lang="en-GB" dirty="0" smtClean="0"/>
              <a:t> </a:t>
            </a:r>
            <a:r>
              <a:rPr lang="en-GB" dirty="0" smtClean="0"/>
              <a:t>stressful events that occur during </a:t>
            </a:r>
            <a:r>
              <a:rPr lang="en-GB" dirty="0" smtClean="0"/>
              <a:t>life</a:t>
            </a:r>
            <a:endParaRPr lang="sr-Latn-RS" dirty="0" smtClean="0"/>
          </a:p>
          <a:p>
            <a:pPr marL="514350" indent="-514350">
              <a:buAutoNum type="arabicPeriod"/>
            </a:pPr>
            <a:r>
              <a:rPr lang="en-GB" dirty="0" smtClean="0"/>
              <a:t>Continual engagement in activities while responsibly following a certain life </a:t>
            </a:r>
            <a:r>
              <a:rPr lang="en-GB" dirty="0" smtClean="0"/>
              <a:t>path</a:t>
            </a:r>
            <a:endParaRPr lang="sr-Latn-RS" dirty="0" smtClean="0"/>
          </a:p>
          <a:p>
            <a:pPr marL="514350" indent="-514350">
              <a:buAutoNum type="arabicPeriod"/>
            </a:pPr>
            <a:r>
              <a:rPr lang="en-GB" dirty="0" smtClean="0"/>
              <a:t>The ability to flexibly adapt to unexpected changes in life, which are received more as challenges or interruptions of previous continuity and as a chance for personal growth and development than as life-threatening threats</a:t>
            </a:r>
            <a:endParaRPr lang="en-US" dirty="0"/>
          </a:p>
        </p:txBody>
      </p:sp>
    </p:spTree>
    <p:extLst>
      <p:ext uri="{BB962C8B-B14F-4D97-AF65-F5344CB8AC3E}">
        <p14:creationId xmlns:p14="http://schemas.microsoft.com/office/powerpoint/2010/main" xmlns="" val="1104557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0" y="-43580"/>
            <a:ext cx="12192000" cy="6901580"/>
          </a:xfrm>
        </p:spPr>
      </p:pic>
    </p:spTree>
    <p:extLst>
      <p:ext uri="{BB962C8B-B14F-4D97-AF65-F5344CB8AC3E}">
        <p14:creationId xmlns:p14="http://schemas.microsoft.com/office/powerpoint/2010/main" xmlns="" val="38766682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0470" y="1842116"/>
            <a:ext cx="10591060" cy="3724183"/>
          </a:xfrm>
        </p:spPr>
        <p:txBody>
          <a:bodyPr/>
          <a:lstStyle/>
          <a:p>
            <a:pPr>
              <a:buNone/>
            </a:pPr>
            <a:r>
              <a:rPr lang="en-GB" u="sng" dirty="0" smtClean="0">
                <a:latin typeface="Calibri" pitchFamily="34" charset="0"/>
                <a:cs typeface="Calibri" pitchFamily="34" charset="0"/>
              </a:rPr>
              <a:t>The consequences of stress can be manifested in the form of</a:t>
            </a:r>
            <a:r>
              <a:rPr lang="en-GB" u="sng" dirty="0" smtClean="0">
                <a:latin typeface="Calibri" pitchFamily="34" charset="0"/>
                <a:cs typeface="Calibri" pitchFamily="34" charset="0"/>
              </a:rPr>
              <a:t>:</a:t>
            </a:r>
            <a:endParaRPr lang="sr-Latn-RS" u="sng" dirty="0" smtClean="0">
              <a:latin typeface="Calibri" pitchFamily="34" charset="0"/>
              <a:cs typeface="Calibri" pitchFamily="34" charset="0"/>
            </a:endParaRPr>
          </a:p>
          <a:p>
            <a:pPr>
              <a:buNone/>
            </a:pPr>
            <a:endParaRPr lang="sr-Latn-RS" u="sng" dirty="0" smtClean="0">
              <a:latin typeface="Calibri" pitchFamily="34" charset="0"/>
              <a:cs typeface="Calibri" pitchFamily="34" charset="0"/>
            </a:endParaRPr>
          </a:p>
          <a:p>
            <a:pPr>
              <a:spcBef>
                <a:spcPts val="0"/>
              </a:spcBef>
            </a:pPr>
            <a:r>
              <a:rPr lang="en-GB" dirty="0" smtClean="0">
                <a:latin typeface="Calibri" pitchFamily="34" charset="0"/>
                <a:cs typeface="Calibri" pitchFamily="34" charset="0"/>
              </a:rPr>
              <a:t>1</a:t>
            </a:r>
            <a:r>
              <a:rPr lang="en-GB" dirty="0" smtClean="0">
                <a:latin typeface="Calibri" pitchFamily="34" charset="0"/>
                <a:cs typeface="Calibri" pitchFamily="34" charset="0"/>
              </a:rPr>
              <a:t>. Biological (bodily</a:t>
            </a:r>
            <a:r>
              <a:rPr lang="en-GB" dirty="0" smtClean="0">
                <a:latin typeface="Calibri" pitchFamily="34" charset="0"/>
                <a:cs typeface="Calibri" pitchFamily="34" charset="0"/>
              </a:rPr>
              <a:t>)</a:t>
            </a:r>
            <a:endParaRPr lang="sr-Latn-RS" dirty="0" smtClean="0">
              <a:latin typeface="Calibri" pitchFamily="34" charset="0"/>
              <a:cs typeface="Calibri" pitchFamily="34" charset="0"/>
            </a:endParaRPr>
          </a:p>
          <a:p>
            <a:pPr>
              <a:spcBef>
                <a:spcPts val="0"/>
              </a:spcBef>
            </a:pPr>
            <a:endParaRPr lang="sr-Latn-RS" dirty="0" smtClean="0">
              <a:latin typeface="Calibri" pitchFamily="34" charset="0"/>
              <a:cs typeface="Calibri" pitchFamily="34" charset="0"/>
            </a:endParaRPr>
          </a:p>
          <a:p>
            <a:pPr>
              <a:spcBef>
                <a:spcPts val="0"/>
              </a:spcBef>
            </a:pPr>
            <a:r>
              <a:rPr lang="en-GB" dirty="0" smtClean="0">
                <a:latin typeface="Calibri" pitchFamily="34" charset="0"/>
                <a:cs typeface="Calibri" pitchFamily="34" charset="0"/>
              </a:rPr>
              <a:t>2</a:t>
            </a:r>
            <a:r>
              <a:rPr lang="en-GB" dirty="0" smtClean="0">
                <a:latin typeface="Calibri" pitchFamily="34" charset="0"/>
                <a:cs typeface="Calibri" pitchFamily="34" charset="0"/>
              </a:rPr>
              <a:t>. </a:t>
            </a:r>
            <a:r>
              <a:rPr lang="en-GB" dirty="0" smtClean="0">
                <a:latin typeface="Calibri" pitchFamily="34" charset="0"/>
                <a:cs typeface="Calibri" pitchFamily="34" charset="0"/>
              </a:rPr>
              <a:t>Mental</a:t>
            </a:r>
            <a:endParaRPr lang="sr-Latn-RS" dirty="0" smtClean="0">
              <a:latin typeface="Calibri" pitchFamily="34" charset="0"/>
              <a:cs typeface="Calibri" pitchFamily="34" charset="0"/>
            </a:endParaRPr>
          </a:p>
          <a:p>
            <a:pPr>
              <a:spcBef>
                <a:spcPts val="0"/>
              </a:spcBef>
            </a:pPr>
            <a:endParaRPr lang="sr-Latn-RS" dirty="0" smtClean="0">
              <a:latin typeface="Calibri" pitchFamily="34" charset="0"/>
              <a:cs typeface="Calibri" pitchFamily="34" charset="0"/>
            </a:endParaRPr>
          </a:p>
          <a:p>
            <a:pPr>
              <a:spcBef>
                <a:spcPts val="0"/>
              </a:spcBef>
            </a:pPr>
            <a:r>
              <a:rPr lang="en-GB" dirty="0" smtClean="0">
                <a:latin typeface="Calibri" pitchFamily="34" charset="0"/>
                <a:cs typeface="Calibri" pitchFamily="34" charset="0"/>
              </a:rPr>
              <a:t>3</a:t>
            </a:r>
            <a:r>
              <a:rPr lang="en-GB" dirty="0" smtClean="0">
                <a:latin typeface="Calibri" pitchFamily="34" charset="0"/>
                <a:cs typeface="Calibri" pitchFamily="34" charset="0"/>
              </a:rPr>
              <a:t>. Social changes</a:t>
            </a:r>
            <a:endParaRPr lang="en-US" dirty="0">
              <a:latin typeface="Calibri" pitchFamily="34" charset="0"/>
              <a:cs typeface="Calibri" pitchFamily="34" charset="0"/>
            </a:endParaRPr>
          </a:p>
        </p:txBody>
      </p:sp>
      <p:sp>
        <p:nvSpPr>
          <p:cNvPr id="4" name="TextBox 3">
            <a:extLst>
              <a:ext uri="{FF2B5EF4-FFF2-40B4-BE49-F238E27FC236}">
                <a16:creationId xmlns:a16="http://schemas.microsoft.com/office/drawing/2014/main" xmlns="" id="{004D4DC4-8CD7-495E-A4DF-1FA47D71C65C}"/>
              </a:ext>
            </a:extLst>
          </p:cNvPr>
          <p:cNvSpPr txBox="1"/>
          <p:nvPr/>
        </p:nvSpPr>
        <p:spPr>
          <a:xfrm>
            <a:off x="3048740" y="572609"/>
            <a:ext cx="6094520" cy="707886"/>
          </a:xfrm>
          <a:prstGeom prst="rect">
            <a:avLst/>
          </a:prstGeom>
          <a:noFill/>
        </p:spPr>
        <p:txBody>
          <a:bodyPr wrap="square">
            <a:spAutoFit/>
          </a:bodyPr>
          <a:lstStyle/>
          <a:p>
            <a:pPr algn="ctr"/>
            <a:r>
              <a:rPr lang="en-GB" sz="4000" b="1" dirty="0" smtClean="0">
                <a:latin typeface="Calibri" pitchFamily="34" charset="0"/>
                <a:cs typeface="Calibri" pitchFamily="34" charset="0"/>
              </a:rPr>
              <a:t>CONSEQUENCES OF STRESS</a:t>
            </a:r>
            <a:endParaRPr lang="sr-Latn-RS" sz="4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83464"/>
            <a:ext cx="8229600" cy="1066800"/>
          </a:xfrm>
        </p:spPr>
        <p:txBody>
          <a:bodyPr/>
          <a:lstStyle/>
          <a:p>
            <a:pPr algn="ctr"/>
            <a:r>
              <a:rPr lang="en-US" b="1" dirty="0" err="1" smtClean="0">
                <a:latin typeface="Calibri" pitchFamily="34" charset="0"/>
                <a:cs typeface="Calibri" pitchFamily="34" charset="0"/>
              </a:rPr>
              <a:t>Psychosociobiological</a:t>
            </a:r>
            <a:r>
              <a:rPr lang="en-US" b="1" dirty="0" smtClean="0">
                <a:latin typeface="Calibri" pitchFamily="34" charset="0"/>
                <a:cs typeface="Calibri" pitchFamily="34" charset="0"/>
              </a:rPr>
              <a:t> changes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701335" y="1828800"/>
            <a:ext cx="10848513" cy="4745736"/>
          </a:xfrm>
        </p:spPr>
        <p:txBody>
          <a:bodyPr>
            <a:normAutofit/>
          </a:bodyPr>
          <a:lstStyle/>
          <a:p>
            <a:r>
              <a:rPr lang="en-US" dirty="0" smtClean="0"/>
              <a:t>Changes in subjective perception with accompanying cognitive and affective </a:t>
            </a:r>
            <a:r>
              <a:rPr lang="en-US" dirty="0" smtClean="0"/>
              <a:t>changes</a:t>
            </a:r>
            <a:endParaRPr lang="sr-Latn-RS" dirty="0" smtClean="0"/>
          </a:p>
          <a:p>
            <a:r>
              <a:rPr lang="en-US" dirty="0" smtClean="0"/>
              <a:t>Manifest </a:t>
            </a:r>
            <a:r>
              <a:rPr lang="en-US" dirty="0" smtClean="0"/>
              <a:t>behavior </a:t>
            </a:r>
            <a:r>
              <a:rPr lang="en-US" dirty="0" smtClean="0"/>
              <a:t>changes</a:t>
            </a:r>
            <a:endParaRPr lang="sr-Latn-RS" dirty="0" smtClean="0"/>
          </a:p>
          <a:p>
            <a:r>
              <a:rPr lang="en-US" dirty="0" smtClean="0"/>
              <a:t>Social changes</a:t>
            </a:r>
            <a:endParaRPr lang="sr-Latn-RS" dirty="0" smtClean="0"/>
          </a:p>
          <a:p>
            <a:r>
              <a:rPr lang="en-US" dirty="0" err="1" smtClean="0"/>
              <a:t>Neurovegetative</a:t>
            </a:r>
            <a:r>
              <a:rPr lang="en-US" dirty="0" smtClean="0"/>
              <a:t> changes</a:t>
            </a:r>
            <a:endParaRPr lang="sr-Latn-RS" dirty="0" smtClean="0"/>
          </a:p>
          <a:p>
            <a:r>
              <a:rPr lang="en-US" dirty="0" smtClean="0"/>
              <a:t>Endocrine </a:t>
            </a:r>
            <a:r>
              <a:rPr lang="en-US" dirty="0" err="1" smtClean="0"/>
              <a:t>changesImmune</a:t>
            </a:r>
            <a:r>
              <a:rPr lang="en-US" dirty="0" smtClean="0"/>
              <a:t> </a:t>
            </a:r>
            <a:r>
              <a:rPr lang="en-US" dirty="0" smtClean="0"/>
              <a:t>changes</a:t>
            </a:r>
            <a:endParaRPr lang="sr-Latn-RS" dirty="0" smtClean="0"/>
          </a:p>
          <a:p>
            <a:r>
              <a:rPr lang="en-US" dirty="0" smtClean="0"/>
              <a:t>Other </a:t>
            </a:r>
            <a:r>
              <a:rPr lang="en-US" dirty="0" smtClean="0"/>
              <a:t>metabolic changes</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8420"/>
            <a:ext cx="8229600" cy="1066800"/>
          </a:xfrm>
        </p:spPr>
        <p:txBody>
          <a:bodyPr>
            <a:normAutofit/>
          </a:bodyPr>
          <a:lstStyle/>
          <a:p>
            <a:pPr algn="ctr"/>
            <a:r>
              <a:rPr lang="en-US" sz="4200" b="1" dirty="0" err="1" smtClean="0">
                <a:latin typeface="Calibri" pitchFamily="34" charset="0"/>
                <a:cs typeface="Calibri" pitchFamily="34" charset="0"/>
              </a:rPr>
              <a:t>Psychosociobiological</a:t>
            </a:r>
            <a:r>
              <a:rPr lang="en-US" sz="4200" b="1" dirty="0" smtClean="0">
                <a:latin typeface="Calibri" pitchFamily="34" charset="0"/>
                <a:cs typeface="Calibri" pitchFamily="34" charset="0"/>
              </a:rPr>
              <a:t> changes</a:t>
            </a:r>
            <a:endParaRPr lang="en-US" sz="4200" b="1" dirty="0">
              <a:latin typeface="Calibri" pitchFamily="34" charset="0"/>
              <a:cs typeface="Calibri" pitchFamily="34" charset="0"/>
            </a:endParaRPr>
          </a:p>
        </p:txBody>
      </p:sp>
      <p:sp>
        <p:nvSpPr>
          <p:cNvPr id="3" name="Content Placeholder 2"/>
          <p:cNvSpPr>
            <a:spLocks noGrp="1"/>
          </p:cNvSpPr>
          <p:nvPr>
            <p:ph idx="1"/>
          </p:nvPr>
        </p:nvSpPr>
        <p:spPr>
          <a:xfrm>
            <a:off x="578528" y="1145220"/>
            <a:ext cx="11034944" cy="2388093"/>
          </a:xfrm>
        </p:spPr>
        <p:txBody>
          <a:bodyPr>
            <a:normAutofit fontScale="92500" lnSpcReduction="10000"/>
          </a:bodyPr>
          <a:lstStyle/>
          <a:p>
            <a:r>
              <a:rPr lang="en-GB" dirty="0" smtClean="0">
                <a:latin typeface="Calibri" pitchFamily="34" charset="0"/>
                <a:cs typeface="Calibri" pitchFamily="34" charset="0"/>
              </a:rPr>
              <a:t>As a result of the action of the stressor and the stress reaction that accompanies that action, there may be a change in the subjective experience of not only that stressor, but also others that cause changes in the organism or in the </a:t>
            </a:r>
            <a:r>
              <a:rPr lang="en-GB" dirty="0" smtClean="0">
                <a:latin typeface="Calibri" pitchFamily="34" charset="0"/>
                <a:cs typeface="Calibri" pitchFamily="34" charset="0"/>
              </a:rPr>
              <a:t>environment</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Hypersensitivity </a:t>
            </a:r>
            <a:r>
              <a:rPr lang="en-GB" dirty="0" smtClean="0">
                <a:latin typeface="Calibri" pitchFamily="34" charset="0"/>
                <a:cs typeface="Calibri" pitchFamily="34" charset="0"/>
              </a:rPr>
              <a:t>(more vulnerability</a:t>
            </a:r>
            <a:r>
              <a:rPr lang="en-GB" dirty="0" smtClean="0">
                <a:latin typeface="Calibri" pitchFamily="34" charset="0"/>
                <a:cs typeface="Calibri" pitchFamily="34" charset="0"/>
              </a:rPr>
              <a:t>)</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Increased </a:t>
            </a:r>
            <a:r>
              <a:rPr lang="en-GB" dirty="0" smtClean="0">
                <a:latin typeface="Calibri" pitchFamily="34" charset="0"/>
                <a:cs typeface="Calibri" pitchFamily="34" charset="0"/>
              </a:rPr>
              <a:t>tolerance (resistance of the organism)</a:t>
            </a:r>
            <a:endParaRPr lang="sr-Latn-RS" dirty="0">
              <a:latin typeface="Calibri" pitchFamily="34" charset="0"/>
              <a:cs typeface="Calibri" pitchFamily="34" charset="0"/>
            </a:endParaRPr>
          </a:p>
          <a:p>
            <a:endParaRPr lang="en-US" dirty="0">
              <a:latin typeface="Calibri" pitchFamily="34" charset="0"/>
              <a:cs typeface="Calibri" pitchFamily="34" charset="0"/>
            </a:endParaRPr>
          </a:p>
        </p:txBody>
      </p:sp>
      <p:sp>
        <p:nvSpPr>
          <p:cNvPr id="4" name="Title 1">
            <a:extLst>
              <a:ext uri="{FF2B5EF4-FFF2-40B4-BE49-F238E27FC236}">
                <a16:creationId xmlns:a16="http://schemas.microsoft.com/office/drawing/2014/main" xmlns="" id="{832989E7-93FB-4AD7-83AE-ED92C7F0B6E6}"/>
              </a:ext>
            </a:extLst>
          </p:cNvPr>
          <p:cNvSpPr txBox="1">
            <a:spLocks/>
          </p:cNvSpPr>
          <p:nvPr/>
        </p:nvSpPr>
        <p:spPr>
          <a:xfrm>
            <a:off x="1367073" y="3285788"/>
            <a:ext cx="942465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b="1" dirty="0" smtClean="0">
                <a:latin typeface="Calibri" pitchFamily="34" charset="0"/>
                <a:cs typeface="Calibri" pitchFamily="34" charset="0"/>
              </a:rPr>
              <a:t>Psycho </a:t>
            </a:r>
            <a:r>
              <a:rPr lang="en-GB" sz="4000" b="1" dirty="0" err="1" smtClean="0">
                <a:latin typeface="Calibri" pitchFamily="34" charset="0"/>
                <a:cs typeface="Calibri" pitchFamily="34" charset="0"/>
              </a:rPr>
              <a:t>Neuro</a:t>
            </a:r>
            <a:r>
              <a:rPr lang="en-GB" sz="4000" b="1" dirty="0" smtClean="0">
                <a:latin typeface="Calibri" pitchFamily="34" charset="0"/>
                <a:cs typeface="Calibri" pitchFamily="34" charset="0"/>
              </a:rPr>
              <a:t> Endocrine processes in stress</a:t>
            </a:r>
            <a:endParaRPr lang="en-US" sz="4000" b="1" dirty="0">
              <a:latin typeface="Calibri" pitchFamily="34" charset="0"/>
              <a:cs typeface="Calibri" pitchFamily="34" charset="0"/>
            </a:endParaRPr>
          </a:p>
        </p:txBody>
      </p:sp>
      <p:sp>
        <p:nvSpPr>
          <p:cNvPr id="6" name="Content Placeholder 2">
            <a:extLst>
              <a:ext uri="{FF2B5EF4-FFF2-40B4-BE49-F238E27FC236}">
                <a16:creationId xmlns:a16="http://schemas.microsoft.com/office/drawing/2014/main" xmlns="" id="{49C8D5D8-3F24-477B-9FCF-0D627E9927CD}"/>
              </a:ext>
            </a:extLst>
          </p:cNvPr>
          <p:cNvSpPr txBox="1">
            <a:spLocks/>
          </p:cNvSpPr>
          <p:nvPr/>
        </p:nvSpPr>
        <p:spPr>
          <a:xfrm>
            <a:off x="578528" y="4039341"/>
            <a:ext cx="11034943" cy="25478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r-Latn-RS" dirty="0"/>
          </a:p>
          <a:p>
            <a:r>
              <a:rPr lang="en-GB" sz="2600" dirty="0" smtClean="0">
                <a:latin typeface="Calibri" pitchFamily="34" charset="0"/>
                <a:cs typeface="Calibri" pitchFamily="34" charset="0"/>
              </a:rPr>
              <a:t>The emotional reaction caused by facing a stressor triggers a physical reaction through processes that take place with the participation of the nervous, endocrine and immune systems.</a:t>
            </a:r>
            <a:endParaRPr lang="sr-Latn-RS" sz="2600" dirty="0" smtClean="0">
              <a:latin typeface="Calibri" pitchFamily="34" charset="0"/>
              <a:cs typeface="Calibri" pitchFamily="34" charset="0"/>
            </a:endParaRPr>
          </a:p>
          <a:p>
            <a:r>
              <a:rPr lang="en-GB" sz="2600" dirty="0" smtClean="0">
                <a:latin typeface="Calibri" pitchFamily="34" charset="0"/>
                <a:cs typeface="Calibri" pitchFamily="34" charset="0"/>
              </a:rPr>
              <a:t>Stress begins with the perception of information, i.e. its perception</a:t>
            </a:r>
            <a:endParaRPr lang="en-US" sz="2600" dirty="0">
              <a:latin typeface="Calibri" pitchFamily="34" charset="0"/>
              <a:cs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Walter B. Cannon and concept of homeostasis</a:t>
            </a:r>
            <a:endParaRPr lang="en-US" b="1" dirty="0"/>
          </a:p>
        </p:txBody>
      </p:sp>
      <p:sp>
        <p:nvSpPr>
          <p:cNvPr id="3" name="Content Placeholder 2"/>
          <p:cNvSpPr>
            <a:spLocks noGrp="1"/>
          </p:cNvSpPr>
          <p:nvPr>
            <p:ph idx="1"/>
          </p:nvPr>
        </p:nvSpPr>
        <p:spPr>
          <a:xfrm>
            <a:off x="653143" y="1690688"/>
            <a:ext cx="10700657" cy="4486275"/>
          </a:xfrm>
        </p:spPr>
        <p:txBody>
          <a:bodyPr/>
          <a:lstStyle/>
          <a:p>
            <a:endParaRPr lang="en-US" dirty="0"/>
          </a:p>
          <a:p>
            <a:r>
              <a:rPr lang="en-GB" dirty="0" smtClean="0"/>
              <a:t>Walter B. Cannon's research focused on the examination of specific mechanisms that trigger responses to external environmental changes, thereby facilitating the organism's effective functioning</a:t>
            </a:r>
            <a:r>
              <a:rPr lang="en-GB" dirty="0" smtClean="0"/>
              <a:t>.</a:t>
            </a:r>
            <a:endParaRPr lang="sr-Latn-RS" dirty="0" smtClean="0"/>
          </a:p>
          <a:p>
            <a:endParaRPr lang="en-US" dirty="0"/>
          </a:p>
          <a:p>
            <a:r>
              <a:rPr lang="en-GB" dirty="0" smtClean="0"/>
              <a:t>The process that maintains internal stability despite changes in the external environment is called </a:t>
            </a:r>
            <a:r>
              <a:rPr lang="en-GB" b="1" dirty="0" smtClean="0"/>
              <a:t>homeostasis</a:t>
            </a:r>
            <a:endParaRPr lang="en-US" b="1" dirty="0"/>
          </a:p>
        </p:txBody>
      </p:sp>
    </p:spTree>
    <p:extLst>
      <p:ext uri="{BB962C8B-B14F-4D97-AF65-F5344CB8AC3E}">
        <p14:creationId xmlns:p14="http://schemas.microsoft.com/office/powerpoint/2010/main" xmlns="" val="4244818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564" y="1"/>
            <a:ext cx="11601635" cy="2965141"/>
          </a:xfrm>
        </p:spPr>
        <p:txBody>
          <a:bodyPr>
            <a:normAutofit/>
          </a:bodyPr>
          <a:lstStyle/>
          <a:p>
            <a:pPr marL="0" indent="0">
              <a:buNone/>
            </a:pPr>
            <a:endParaRPr lang="sr-Latn-RS" dirty="0">
              <a:latin typeface="Calibri" pitchFamily="34" charset="0"/>
              <a:cs typeface="Calibri" pitchFamily="34" charset="0"/>
            </a:endParaRPr>
          </a:p>
          <a:p>
            <a:pPr>
              <a:buNone/>
            </a:pPr>
            <a:r>
              <a:rPr lang="en-GB" u="sng" dirty="0" smtClean="0">
                <a:latin typeface="Calibri" pitchFamily="34" charset="0"/>
                <a:cs typeface="Calibri" pitchFamily="34" charset="0"/>
              </a:rPr>
              <a:t>How the information will be recognized depends on</a:t>
            </a:r>
            <a:r>
              <a:rPr lang="en-GB" u="sng" dirty="0" smtClean="0">
                <a:latin typeface="Calibri" pitchFamily="34" charset="0"/>
                <a:cs typeface="Calibri" pitchFamily="34" charset="0"/>
              </a:rPr>
              <a:t>:</a:t>
            </a:r>
            <a:endParaRPr lang="sr-Latn-RS" u="sng" dirty="0" smtClean="0">
              <a:latin typeface="Calibri" pitchFamily="34" charset="0"/>
              <a:cs typeface="Calibri" pitchFamily="34" charset="0"/>
            </a:endParaRPr>
          </a:p>
          <a:p>
            <a:r>
              <a:rPr lang="en-GB" sz="2600" dirty="0" smtClean="0">
                <a:latin typeface="Calibri" pitchFamily="34" charset="0"/>
                <a:cs typeface="Calibri" pitchFamily="34" charset="0"/>
              </a:rPr>
              <a:t>Biological predispositions</a:t>
            </a:r>
            <a:endParaRPr lang="sr-Latn-RS" sz="2600" dirty="0" smtClean="0">
              <a:latin typeface="Calibri" pitchFamily="34" charset="0"/>
              <a:cs typeface="Calibri" pitchFamily="34" charset="0"/>
            </a:endParaRPr>
          </a:p>
          <a:p>
            <a:r>
              <a:rPr lang="en-GB" sz="2600" dirty="0" smtClean="0">
                <a:latin typeface="Calibri" pitchFamily="34" charset="0"/>
                <a:cs typeface="Calibri" pitchFamily="34" charset="0"/>
              </a:rPr>
              <a:t>Previous experience</a:t>
            </a:r>
            <a:endParaRPr lang="sr-Latn-RS" sz="2600" dirty="0" smtClean="0">
              <a:latin typeface="Calibri" pitchFamily="34" charset="0"/>
              <a:cs typeface="Calibri" pitchFamily="34" charset="0"/>
            </a:endParaRPr>
          </a:p>
          <a:p>
            <a:r>
              <a:rPr lang="en-GB" sz="2600" dirty="0" smtClean="0">
                <a:latin typeface="Calibri" pitchFamily="34" charset="0"/>
                <a:cs typeface="Calibri" pitchFamily="34" charset="0"/>
              </a:rPr>
              <a:t>Previously </a:t>
            </a:r>
            <a:r>
              <a:rPr lang="en-GB" sz="2600" dirty="0" smtClean="0">
                <a:latin typeface="Calibri" pitchFamily="34" charset="0"/>
                <a:cs typeface="Calibri" pitchFamily="34" charset="0"/>
              </a:rPr>
              <a:t>learned patterns</a:t>
            </a:r>
            <a:endParaRPr lang="en-US" sz="2600" dirty="0">
              <a:latin typeface="Calibri" pitchFamily="34" charset="0"/>
              <a:cs typeface="Calibri" pitchFamily="34" charset="0"/>
            </a:endParaRPr>
          </a:p>
        </p:txBody>
      </p:sp>
      <p:sp>
        <p:nvSpPr>
          <p:cNvPr id="6" name="Content Placeholder 2">
            <a:extLst>
              <a:ext uri="{FF2B5EF4-FFF2-40B4-BE49-F238E27FC236}">
                <a16:creationId xmlns:a16="http://schemas.microsoft.com/office/drawing/2014/main" xmlns="" id="{27747045-2FBA-42AF-91AA-B857016D79C4}"/>
              </a:ext>
            </a:extLst>
          </p:cNvPr>
          <p:cNvSpPr txBox="1">
            <a:spLocks/>
          </p:cNvSpPr>
          <p:nvPr/>
        </p:nvSpPr>
        <p:spPr>
          <a:xfrm>
            <a:off x="1981200" y="3105122"/>
            <a:ext cx="8229600" cy="43251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err="1" smtClean="0">
                <a:latin typeface="Calibri" pitchFamily="34" charset="0"/>
                <a:cs typeface="Calibri" pitchFamily="34" charset="0"/>
              </a:rPr>
              <a:t>Amygdala</a:t>
            </a:r>
            <a:r>
              <a:rPr lang="en-GB" sz="2400" dirty="0" smtClean="0">
                <a:latin typeface="Calibri" pitchFamily="34" charset="0"/>
                <a:cs typeface="Calibri" pitchFamily="34" charset="0"/>
              </a:rPr>
              <a:t> (emotional processing of stimuli) – it evaluates the relevance of </a:t>
            </a:r>
            <a:r>
              <a:rPr lang="en-GB" sz="2400" dirty="0" smtClean="0">
                <a:latin typeface="Calibri" pitchFamily="34" charset="0"/>
                <a:cs typeface="Calibri" pitchFamily="34" charset="0"/>
              </a:rPr>
              <a:t>information</a:t>
            </a:r>
            <a:endParaRPr lang="sr-Latn-RS" sz="2400" dirty="0" smtClean="0">
              <a:latin typeface="Calibri" pitchFamily="34" charset="0"/>
              <a:cs typeface="Calibri" pitchFamily="34" charset="0"/>
            </a:endParaRPr>
          </a:p>
          <a:p>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Central gray matter (PAG) –  </a:t>
            </a:r>
            <a:r>
              <a:rPr lang="en-GB" sz="2400" dirty="0" err="1" smtClean="0">
                <a:latin typeface="Calibri" pitchFamily="34" charset="0"/>
                <a:cs typeface="Calibri" pitchFamily="34" charset="0"/>
              </a:rPr>
              <a:t>evaluated</a:t>
            </a:r>
            <a:r>
              <a:rPr lang="en-GB" sz="2400" dirty="0" err="1" smtClean="0">
                <a:latin typeface="Calibri" pitchFamily="34" charset="0"/>
                <a:cs typeface="Calibri" pitchFamily="34" charset="0"/>
              </a:rPr>
              <a:t>the</a:t>
            </a:r>
            <a:r>
              <a:rPr lang="en-GB" sz="2400" dirty="0" smtClean="0">
                <a:latin typeface="Calibri" pitchFamily="34" charset="0"/>
                <a:cs typeface="Calibri" pitchFamily="34" charset="0"/>
              </a:rPr>
              <a:t> </a:t>
            </a:r>
            <a:r>
              <a:rPr lang="en-GB" sz="2400" dirty="0" smtClean="0">
                <a:latin typeface="Calibri" pitchFamily="34" charset="0"/>
                <a:cs typeface="Calibri" pitchFamily="34" charset="0"/>
              </a:rPr>
              <a:t>meaning and degree of </a:t>
            </a:r>
            <a:r>
              <a:rPr lang="en-GB" sz="2400" dirty="0" smtClean="0">
                <a:latin typeface="Calibri" pitchFamily="34" charset="0"/>
                <a:cs typeface="Calibri" pitchFamily="34" charset="0"/>
              </a:rPr>
              <a:t>threat</a:t>
            </a:r>
            <a:endParaRPr lang="sr-Latn-RS" dirty="0"/>
          </a:p>
          <a:p>
            <a:pPr>
              <a:buFont typeface="Arial" panose="020B0604020202020204" pitchFamily="34" charset="0"/>
              <a:buNone/>
            </a:pPr>
            <a:endParaRPr lang="sr-Latn-RS" dirty="0"/>
          </a:p>
        </p:txBody>
      </p:sp>
      <p:sp>
        <p:nvSpPr>
          <p:cNvPr id="9" name="Arrow: Down 8">
            <a:extLst>
              <a:ext uri="{FF2B5EF4-FFF2-40B4-BE49-F238E27FC236}">
                <a16:creationId xmlns:a16="http://schemas.microsoft.com/office/drawing/2014/main" xmlns="" id="{0DF631CF-3E99-436B-B290-69D2AD219BB6}"/>
              </a:ext>
            </a:extLst>
          </p:cNvPr>
          <p:cNvSpPr/>
          <p:nvPr/>
        </p:nvSpPr>
        <p:spPr>
          <a:xfrm>
            <a:off x="5901429" y="3835153"/>
            <a:ext cx="369903" cy="56817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10" name="Rectangle 9">
            <a:extLst>
              <a:ext uri="{FF2B5EF4-FFF2-40B4-BE49-F238E27FC236}">
                <a16:creationId xmlns:a16="http://schemas.microsoft.com/office/drawing/2014/main" xmlns="" id="{F4BAF349-9770-4E09-8DB6-24C5620E59BB}"/>
              </a:ext>
            </a:extLst>
          </p:cNvPr>
          <p:cNvSpPr/>
          <p:nvPr/>
        </p:nvSpPr>
        <p:spPr>
          <a:xfrm>
            <a:off x="0" y="5700984"/>
            <a:ext cx="6096000" cy="769441"/>
          </a:xfrm>
          <a:prstGeom prst="rect">
            <a:avLst/>
          </a:prstGeom>
        </p:spPr>
        <p:txBody>
          <a:bodyPr>
            <a:spAutoFit/>
          </a:bodyPr>
          <a:lstStyle/>
          <a:p>
            <a:r>
              <a:rPr lang="en-GB" sz="2200" dirty="0" smtClean="0">
                <a:latin typeface="Calibri" pitchFamily="34" charset="0"/>
                <a:cs typeface="Calibri" pitchFamily="34" charset="0"/>
              </a:rPr>
              <a:t>Acute, threatening "attack" - quick, strong activation of </a:t>
            </a:r>
            <a:r>
              <a:rPr lang="sr-Latn-RS" sz="2200" dirty="0" smtClean="0">
                <a:latin typeface="Calibri" pitchFamily="34" charset="0"/>
                <a:cs typeface="Calibri" pitchFamily="34" charset="0"/>
              </a:rPr>
              <a:t>C</a:t>
            </a:r>
            <a:r>
              <a:rPr lang="en-GB" sz="2200" dirty="0" smtClean="0">
                <a:latin typeface="Calibri" pitchFamily="34" charset="0"/>
                <a:cs typeface="Calibri" pitchFamily="34" charset="0"/>
              </a:rPr>
              <a:t>VS</a:t>
            </a:r>
            <a:r>
              <a:rPr lang="en-GB" sz="2200" dirty="0" smtClean="0">
                <a:latin typeface="Calibri" pitchFamily="34" charset="0"/>
                <a:cs typeface="Calibri" pitchFamily="34" charset="0"/>
              </a:rPr>
              <a:t>, RS, panic-specific reaction</a:t>
            </a:r>
            <a:endParaRPr lang="sr-Latn-RS" sz="2200" dirty="0">
              <a:latin typeface="Calibri" pitchFamily="34" charset="0"/>
              <a:cs typeface="Calibri" pitchFamily="34" charset="0"/>
            </a:endParaRPr>
          </a:p>
        </p:txBody>
      </p:sp>
      <p:sp>
        <p:nvSpPr>
          <p:cNvPr id="11" name="Rectangle 10">
            <a:extLst>
              <a:ext uri="{FF2B5EF4-FFF2-40B4-BE49-F238E27FC236}">
                <a16:creationId xmlns:a16="http://schemas.microsoft.com/office/drawing/2014/main" xmlns="" id="{7BE5CB14-6818-42CC-9111-0762ECC94F7B}"/>
              </a:ext>
            </a:extLst>
          </p:cNvPr>
          <p:cNvSpPr/>
          <p:nvPr/>
        </p:nvSpPr>
        <p:spPr>
          <a:xfrm>
            <a:off x="7059273" y="5700984"/>
            <a:ext cx="5523345" cy="769441"/>
          </a:xfrm>
          <a:prstGeom prst="rect">
            <a:avLst/>
          </a:prstGeom>
        </p:spPr>
        <p:txBody>
          <a:bodyPr wrap="square">
            <a:spAutoFit/>
          </a:bodyPr>
          <a:lstStyle/>
          <a:p>
            <a:r>
              <a:rPr lang="en-GB" sz="2200" dirty="0" smtClean="0">
                <a:latin typeface="Calibri" pitchFamily="34" charset="0"/>
                <a:cs typeface="Calibri" pitchFamily="34" charset="0"/>
              </a:rPr>
              <a:t>Less dangerous - the "</a:t>
            </a:r>
            <a:r>
              <a:rPr lang="en-GB" sz="2200" dirty="0" err="1" smtClean="0">
                <a:latin typeface="Calibri" pitchFamily="34" charset="0"/>
                <a:cs typeface="Calibri" pitchFamily="34" charset="0"/>
              </a:rPr>
              <a:t>freez</a:t>
            </a:r>
            <a:r>
              <a:rPr lang="sr-Latn-RS" sz="2200" dirty="0" smtClean="0">
                <a:latin typeface="Calibri" pitchFamily="34" charset="0"/>
                <a:cs typeface="Calibri" pitchFamily="34" charset="0"/>
              </a:rPr>
              <a:t>ing</a:t>
            </a:r>
            <a:r>
              <a:rPr lang="en-GB" sz="2200" dirty="0" smtClean="0">
                <a:latin typeface="Calibri" pitchFamily="34" charset="0"/>
                <a:cs typeface="Calibri" pitchFamily="34" charset="0"/>
              </a:rPr>
              <a:t>" </a:t>
            </a:r>
            <a:r>
              <a:rPr lang="en-GB" sz="2200" dirty="0" smtClean="0">
                <a:latin typeface="Calibri" pitchFamily="34" charset="0"/>
                <a:cs typeface="Calibri" pitchFamily="34" charset="0"/>
              </a:rPr>
              <a:t>reaction or </a:t>
            </a:r>
            <a:r>
              <a:rPr lang="en-GB" sz="2200" dirty="0" err="1" smtClean="0">
                <a:latin typeface="Calibri" pitchFamily="34" charset="0"/>
                <a:cs typeface="Calibri" pitchFamily="34" charset="0"/>
              </a:rPr>
              <a:t>opioid</a:t>
            </a:r>
            <a:r>
              <a:rPr lang="en-GB" sz="2200" dirty="0" smtClean="0">
                <a:latin typeface="Calibri" pitchFamily="34" charset="0"/>
                <a:cs typeface="Calibri" pitchFamily="34" charset="0"/>
              </a:rPr>
              <a:t> analgesia</a:t>
            </a:r>
            <a:endParaRPr lang="en-US" sz="2200" dirty="0">
              <a:latin typeface="Calibri" pitchFamily="34" charset="0"/>
              <a:cs typeface="Calibri" pitchFamily="34" charset="0"/>
            </a:endParaRPr>
          </a:p>
        </p:txBody>
      </p:sp>
      <p:sp>
        <p:nvSpPr>
          <p:cNvPr id="12" name="Arrow: Down 11">
            <a:extLst>
              <a:ext uri="{FF2B5EF4-FFF2-40B4-BE49-F238E27FC236}">
                <a16:creationId xmlns:a16="http://schemas.microsoft.com/office/drawing/2014/main" xmlns="" id="{73D28391-E397-4D8C-875C-5A34C2608A66}"/>
              </a:ext>
            </a:extLst>
          </p:cNvPr>
          <p:cNvSpPr/>
          <p:nvPr/>
        </p:nvSpPr>
        <p:spPr>
          <a:xfrm rot="19318006">
            <a:off x="7958865" y="4872777"/>
            <a:ext cx="532660" cy="8522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
        <p:nvSpPr>
          <p:cNvPr id="13" name="Arrow: Down 12">
            <a:extLst>
              <a:ext uri="{FF2B5EF4-FFF2-40B4-BE49-F238E27FC236}">
                <a16:creationId xmlns:a16="http://schemas.microsoft.com/office/drawing/2014/main" xmlns="" id="{6C3874FA-1B5E-4228-9D6C-AA4788452AB1}"/>
              </a:ext>
            </a:extLst>
          </p:cNvPr>
          <p:cNvSpPr/>
          <p:nvPr/>
        </p:nvSpPr>
        <p:spPr>
          <a:xfrm rot="2851979">
            <a:off x="3472649" y="4848727"/>
            <a:ext cx="532660" cy="8522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9378" y="433526"/>
            <a:ext cx="9415604" cy="1066800"/>
          </a:xfrm>
        </p:spPr>
        <p:txBody>
          <a:bodyPr>
            <a:noAutofit/>
          </a:bodyPr>
          <a:lstStyle/>
          <a:p>
            <a:r>
              <a:rPr lang="en-GB" sz="4000" b="1" dirty="0" smtClean="0">
                <a:latin typeface="Calibri" pitchFamily="34" charset="0"/>
                <a:cs typeface="Calibri" pitchFamily="34" charset="0"/>
              </a:rPr>
              <a:t>Psycho </a:t>
            </a:r>
            <a:r>
              <a:rPr lang="en-GB" sz="4000" b="1" dirty="0" err="1" smtClean="0">
                <a:latin typeface="Calibri" pitchFamily="34" charset="0"/>
                <a:cs typeface="Calibri" pitchFamily="34" charset="0"/>
              </a:rPr>
              <a:t>Neuro</a:t>
            </a:r>
            <a:r>
              <a:rPr lang="en-GB" sz="4000" b="1" dirty="0" smtClean="0">
                <a:latin typeface="Calibri" pitchFamily="34" charset="0"/>
                <a:cs typeface="Calibri" pitchFamily="34" charset="0"/>
              </a:rPr>
              <a:t> Endocrine processes in stress</a:t>
            </a:r>
            <a:endParaRPr lang="en-US" sz="4000" dirty="0"/>
          </a:p>
        </p:txBody>
      </p:sp>
      <p:sp>
        <p:nvSpPr>
          <p:cNvPr id="3" name="Content Placeholder 2"/>
          <p:cNvSpPr>
            <a:spLocks noGrp="1"/>
          </p:cNvSpPr>
          <p:nvPr>
            <p:ph idx="1"/>
          </p:nvPr>
        </p:nvSpPr>
        <p:spPr/>
        <p:txBody>
          <a:bodyPr/>
          <a:lstStyle/>
          <a:p>
            <a:r>
              <a:rPr lang="en-GB" dirty="0" smtClean="0">
                <a:latin typeface="Calibri" pitchFamily="34" charset="0"/>
                <a:cs typeface="Calibri" pitchFamily="34" charset="0"/>
              </a:rPr>
              <a:t>Physiological responses to stress and the control of the stress response are mainly regulated by two components of the </a:t>
            </a:r>
            <a:r>
              <a:rPr lang="en-GB" dirty="0" err="1" smtClean="0">
                <a:latin typeface="Calibri" pitchFamily="34" charset="0"/>
                <a:cs typeface="Calibri" pitchFamily="34" charset="0"/>
              </a:rPr>
              <a:t>neuroendocrine</a:t>
            </a:r>
            <a:r>
              <a:rPr lang="en-GB" dirty="0" smtClean="0">
                <a:latin typeface="Calibri" pitchFamily="34" charset="0"/>
                <a:cs typeface="Calibri" pitchFamily="34" charset="0"/>
              </a:rPr>
              <a:t> system</a:t>
            </a:r>
            <a:r>
              <a:rPr lang="en-GB" dirty="0" smtClean="0">
                <a:latin typeface="Calibri" pitchFamily="34" charset="0"/>
                <a:cs typeface="Calibri" pitchFamily="34" charset="0"/>
              </a:rPr>
              <a:t>:</a:t>
            </a:r>
            <a:endParaRPr lang="sr-Latn-RS" dirty="0" smtClean="0">
              <a:latin typeface="Calibri" pitchFamily="34" charset="0"/>
              <a:cs typeface="Calibri" pitchFamily="34" charset="0"/>
            </a:endParaRPr>
          </a:p>
          <a:p>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1</a:t>
            </a:r>
            <a:r>
              <a:rPr lang="en-GB" dirty="0" smtClean="0">
                <a:latin typeface="Calibri" pitchFamily="34" charset="0"/>
                <a:cs typeface="Calibri" pitchFamily="34" charset="0"/>
              </a:rPr>
              <a:t>. </a:t>
            </a:r>
            <a:r>
              <a:rPr lang="en-GB" b="1" dirty="0" smtClean="0">
                <a:latin typeface="Calibri" pitchFamily="34" charset="0"/>
                <a:cs typeface="Calibri" pitchFamily="34" charset="0"/>
              </a:rPr>
              <a:t>Sympathetic-adrenal-</a:t>
            </a:r>
            <a:r>
              <a:rPr lang="en-GB" b="1" dirty="0" err="1" smtClean="0">
                <a:latin typeface="Calibri" pitchFamily="34" charset="0"/>
                <a:cs typeface="Calibri" pitchFamily="34" charset="0"/>
              </a:rPr>
              <a:t>medullary</a:t>
            </a:r>
            <a:endParaRPr lang="sr-Latn-RS" b="1" dirty="0" smtClean="0">
              <a:latin typeface="Calibri" pitchFamily="34" charset="0"/>
              <a:cs typeface="Calibri" pitchFamily="34" charset="0"/>
            </a:endParaRPr>
          </a:p>
          <a:p>
            <a:endParaRPr lang="sr-Latn-RS" b="1" dirty="0" smtClean="0">
              <a:latin typeface="Calibri" pitchFamily="34" charset="0"/>
              <a:cs typeface="Calibri" pitchFamily="34" charset="0"/>
            </a:endParaRPr>
          </a:p>
          <a:p>
            <a:r>
              <a:rPr lang="en-GB" b="1" dirty="0" smtClean="0">
                <a:latin typeface="Calibri" pitchFamily="34" charset="0"/>
                <a:cs typeface="Calibri" pitchFamily="34" charset="0"/>
              </a:rPr>
              <a:t>2</a:t>
            </a:r>
            <a:r>
              <a:rPr lang="en-GB" b="1" dirty="0" smtClean="0">
                <a:latin typeface="Calibri" pitchFamily="34" charset="0"/>
                <a:cs typeface="Calibri" pitchFamily="34" charset="0"/>
              </a:rPr>
              <a:t>. Hypothalamic-pituitary-adrenal-cortical axis</a:t>
            </a:r>
            <a:endParaRPr lang="en-US" b="1" dirty="0">
              <a:latin typeface="Calibri" pitchFamily="34" charset="0"/>
              <a:cs typeface="Calibri"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90220"/>
            <a:ext cx="8229600" cy="1066800"/>
          </a:xfrm>
        </p:spPr>
        <p:txBody>
          <a:bodyPr/>
          <a:lstStyle/>
          <a:p>
            <a:pPr algn="ctr"/>
            <a:r>
              <a:rPr lang="en-GB" b="1" dirty="0" smtClean="0">
                <a:latin typeface="Calibri" pitchFamily="34" charset="0"/>
                <a:cs typeface="Calibri" pitchFamily="34" charset="0"/>
              </a:rPr>
              <a:t>Sympathetic-adrenal axis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550416" y="1461641"/>
            <a:ext cx="11008310" cy="4351338"/>
          </a:xfrm>
        </p:spPr>
        <p:txBody>
          <a:bodyPr>
            <a:normAutofit/>
          </a:bodyPr>
          <a:lstStyle/>
          <a:p>
            <a:r>
              <a:rPr lang="en-GB" sz="2700" dirty="0" smtClean="0">
                <a:latin typeface="Calibri" pitchFamily="34" charset="0"/>
                <a:cs typeface="Calibri" pitchFamily="34" charset="0"/>
              </a:rPr>
              <a:t>The first response to stress is "Fight or flight". During stress, the hypothalamus stimulates the sending of sympathetic impulses to various body organs, stimulates the release of </a:t>
            </a:r>
            <a:r>
              <a:rPr lang="en-GB" sz="2700" dirty="0" err="1" smtClean="0">
                <a:latin typeface="Calibri" pitchFamily="34" charset="0"/>
                <a:cs typeface="Calibri" pitchFamily="34" charset="0"/>
              </a:rPr>
              <a:t>noradrenaline</a:t>
            </a:r>
            <a:r>
              <a:rPr lang="en-GB" sz="2700" dirty="0" smtClean="0">
                <a:latin typeface="Calibri" pitchFamily="34" charset="0"/>
                <a:cs typeface="Calibri" pitchFamily="34" charset="0"/>
              </a:rPr>
              <a:t>, adrenaline and other </a:t>
            </a:r>
            <a:r>
              <a:rPr lang="en-GB" sz="2700" dirty="0" err="1" smtClean="0">
                <a:latin typeface="Calibri" pitchFamily="34" charset="0"/>
                <a:cs typeface="Calibri" pitchFamily="34" charset="0"/>
              </a:rPr>
              <a:t>catecholamines</a:t>
            </a:r>
            <a:r>
              <a:rPr lang="en-GB" sz="2700" dirty="0" smtClean="0">
                <a:latin typeface="Calibri" pitchFamily="34" charset="0"/>
                <a:cs typeface="Calibri" pitchFamily="34" charset="0"/>
              </a:rPr>
              <a:t>.</a:t>
            </a:r>
            <a:endParaRPr lang="sr-Latn-RS" sz="2700" dirty="0"/>
          </a:p>
          <a:p>
            <a:pPr>
              <a:buNone/>
            </a:pPr>
            <a:endParaRPr lang="sr-Latn-RS" sz="2600" dirty="0"/>
          </a:p>
        </p:txBody>
      </p:sp>
      <p:pic>
        <p:nvPicPr>
          <p:cNvPr id="4" name="Content Placeholder 3" descr="fight-or-flight.png">
            <a:extLst>
              <a:ext uri="{FF2B5EF4-FFF2-40B4-BE49-F238E27FC236}">
                <a16:creationId xmlns:a16="http://schemas.microsoft.com/office/drawing/2014/main" xmlns="" id="{66720776-0E0A-4401-85DE-0F8E511A3B81}"/>
              </a:ext>
            </a:extLst>
          </p:cNvPr>
          <p:cNvPicPr>
            <a:picLocks noChangeAspect="1"/>
          </p:cNvPicPr>
          <p:nvPr/>
        </p:nvPicPr>
        <p:blipFill>
          <a:blip r:embed="rId2"/>
          <a:stretch>
            <a:fillRect/>
          </a:stretch>
        </p:blipFill>
        <p:spPr>
          <a:xfrm>
            <a:off x="1858421" y="2969581"/>
            <a:ext cx="8506286" cy="3888419"/>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69895"/>
            <a:ext cx="8229600" cy="1066800"/>
          </a:xfrm>
        </p:spPr>
        <p:txBody>
          <a:bodyPr>
            <a:normAutofit fontScale="90000"/>
          </a:bodyPr>
          <a:lstStyle/>
          <a:p>
            <a:pPr algn="ctr"/>
            <a:r>
              <a:rPr lang="en-GB" b="1" dirty="0" smtClean="0">
                <a:latin typeface="Calibri" pitchFamily="34" charset="0"/>
                <a:cs typeface="Calibri" pitchFamily="34" charset="0"/>
              </a:rPr>
              <a:t>Hypothalamic-pituitary-adrenal axis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852256" y="1905000"/>
            <a:ext cx="10440140" cy="4669536"/>
          </a:xfrm>
        </p:spPr>
        <p:txBody>
          <a:bodyPr>
            <a:normAutofit/>
          </a:bodyPr>
          <a:lstStyle/>
          <a:p>
            <a:r>
              <a:rPr lang="en-GB" dirty="0" smtClean="0">
                <a:latin typeface="Calibri" pitchFamily="34" charset="0"/>
                <a:cs typeface="Calibri" pitchFamily="34" charset="0"/>
              </a:rPr>
              <a:t>In response to stress, the hypothalamus releases </a:t>
            </a:r>
            <a:r>
              <a:rPr lang="en-GB" b="1" dirty="0" smtClean="0">
                <a:latin typeface="Calibri" pitchFamily="34" charset="0"/>
                <a:cs typeface="Calibri" pitchFamily="34" charset="0"/>
              </a:rPr>
              <a:t>CRF</a:t>
            </a:r>
            <a:r>
              <a:rPr lang="en-GB" dirty="0" smtClean="0">
                <a:latin typeface="Calibri" pitchFamily="34" charset="0"/>
                <a:cs typeface="Calibri" pitchFamily="34" charset="0"/>
              </a:rPr>
              <a:t> (</a:t>
            </a:r>
            <a:r>
              <a:rPr lang="en-GB" dirty="0" err="1" smtClean="0">
                <a:latin typeface="Calibri" pitchFamily="34" charset="0"/>
                <a:cs typeface="Calibri" pitchFamily="34" charset="0"/>
              </a:rPr>
              <a:t>corticotropin</a:t>
            </a:r>
            <a:r>
              <a:rPr lang="en-GB" dirty="0" smtClean="0">
                <a:latin typeface="Calibri" pitchFamily="34" charset="0"/>
                <a:cs typeface="Calibri" pitchFamily="34" charset="0"/>
              </a:rPr>
              <a:t>-releasing factor) which stimulates the anterior lobe of the pituitary gland to release </a:t>
            </a:r>
            <a:r>
              <a:rPr lang="en-GB" b="1" dirty="0" smtClean="0">
                <a:latin typeface="Calibri" pitchFamily="34" charset="0"/>
                <a:cs typeface="Calibri" pitchFamily="34" charset="0"/>
              </a:rPr>
              <a:t>ACTH</a:t>
            </a:r>
            <a:r>
              <a:rPr lang="en-GB" dirty="0" smtClean="0">
                <a:latin typeface="Calibri" pitchFamily="34" charset="0"/>
                <a:cs typeface="Calibri" pitchFamily="34" charset="0"/>
              </a:rPr>
              <a:t>, which then stimulates the adrenal cortex to secrete </a:t>
            </a:r>
            <a:r>
              <a:rPr lang="en-GB" dirty="0" err="1" smtClean="0">
                <a:latin typeface="Calibri" pitchFamily="34" charset="0"/>
                <a:cs typeface="Calibri" pitchFamily="34" charset="0"/>
              </a:rPr>
              <a:t>glucocorticoids</a:t>
            </a:r>
            <a:r>
              <a:rPr lang="en-GB" dirty="0" smtClean="0">
                <a:latin typeface="Calibri" pitchFamily="34" charset="0"/>
                <a:cs typeface="Calibri" pitchFamily="34" charset="0"/>
              </a:rPr>
              <a:t>, the most important of </a:t>
            </a:r>
            <a:r>
              <a:rPr lang="sr-Latn-RS" dirty="0" smtClean="0">
                <a:latin typeface="Calibri" pitchFamily="34" charset="0"/>
                <a:cs typeface="Calibri" pitchFamily="34" charset="0"/>
              </a:rPr>
              <a:t>them</a:t>
            </a:r>
            <a:r>
              <a:rPr lang="en-GB" dirty="0" smtClean="0">
                <a:latin typeface="Calibri" pitchFamily="34" charset="0"/>
                <a:cs typeface="Calibri" pitchFamily="34" charset="0"/>
              </a:rPr>
              <a:t> </a:t>
            </a:r>
            <a:r>
              <a:rPr lang="en-GB" dirty="0" smtClean="0">
                <a:latin typeface="Calibri" pitchFamily="34" charset="0"/>
                <a:cs typeface="Calibri" pitchFamily="34" charset="0"/>
              </a:rPr>
              <a:t>is </a:t>
            </a:r>
            <a:r>
              <a:rPr lang="en-GB" b="1" dirty="0" err="1" smtClean="0">
                <a:latin typeface="Calibri" pitchFamily="34" charset="0"/>
                <a:cs typeface="Calibri" pitchFamily="34" charset="0"/>
              </a:rPr>
              <a:t>cortisol</a:t>
            </a:r>
            <a:endParaRPr lang="sr-Latn-RS" b="1" dirty="0">
              <a:latin typeface="Calibri" pitchFamily="34" charset="0"/>
              <a:cs typeface="Calibri" pitchFamily="34" charset="0"/>
            </a:endParaRPr>
          </a:p>
          <a:p>
            <a:r>
              <a:rPr lang="en-GB" dirty="0" err="1" smtClean="0">
                <a:latin typeface="Calibri" pitchFamily="34" charset="0"/>
                <a:cs typeface="Calibri" pitchFamily="34" charset="0"/>
              </a:rPr>
              <a:t>Cortisol</a:t>
            </a:r>
            <a:r>
              <a:rPr lang="en-GB" dirty="0" smtClean="0">
                <a:latin typeface="Calibri" pitchFamily="34" charset="0"/>
                <a:cs typeface="Calibri" pitchFamily="34" charset="0"/>
              </a:rPr>
              <a:t> provides the body with additional amounts of energy by increasing the concentration of amino acids in the blood, the excretion of fatty acids and the creation of glucose</a:t>
            </a:r>
            <a:endParaRPr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rticles-endocannabinoid-system-stress-response_text_5.jpg"/>
          <p:cNvPicPr>
            <a:picLocks noGrp="1" noChangeAspect="1"/>
          </p:cNvPicPr>
          <p:nvPr>
            <p:ph idx="1"/>
          </p:nvPr>
        </p:nvPicPr>
        <p:blipFill>
          <a:blip r:embed="rId2"/>
          <a:stretch>
            <a:fillRect/>
          </a:stretch>
        </p:blipFill>
        <p:spPr>
          <a:xfrm>
            <a:off x="2552700" y="723900"/>
            <a:ext cx="7086600" cy="54102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5226"/>
            <a:ext cx="10515600" cy="1325563"/>
          </a:xfrm>
        </p:spPr>
        <p:txBody>
          <a:bodyPr/>
          <a:lstStyle/>
          <a:p>
            <a:pPr algn="ctr"/>
            <a:r>
              <a:rPr lang="en-GB" b="1" dirty="0" smtClean="0">
                <a:latin typeface="Calibri" pitchFamily="34" charset="0"/>
                <a:cs typeface="Calibri" pitchFamily="34" charset="0"/>
              </a:rPr>
              <a:t>The impact of stress on the immune system</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838200" y="2118588"/>
            <a:ext cx="10515600" cy="4351338"/>
          </a:xfrm>
        </p:spPr>
        <p:txBody>
          <a:bodyPr/>
          <a:lstStyle/>
          <a:p>
            <a:r>
              <a:rPr lang="en-GB" dirty="0" smtClean="0">
                <a:latin typeface="Calibri" pitchFamily="34" charset="0"/>
                <a:cs typeface="Calibri" pitchFamily="34" charset="0"/>
              </a:rPr>
              <a:t>Non-specific immunity: the number of NK cells decreases in chronic stress, as well as their ability to </a:t>
            </a:r>
            <a:r>
              <a:rPr lang="en-GB" dirty="0" err="1" smtClean="0">
                <a:latin typeface="Calibri" pitchFamily="34" charset="0"/>
                <a:cs typeface="Calibri" pitchFamily="34" charset="0"/>
              </a:rPr>
              <a:t>phagocytose</a:t>
            </a:r>
            <a:endParaRPr lang="sr-Latn-RS" dirty="0" smtClean="0">
              <a:latin typeface="Calibri" pitchFamily="34" charset="0"/>
              <a:cs typeface="Calibri" pitchFamily="34" charset="0"/>
            </a:endParaRPr>
          </a:p>
          <a:p>
            <a:endParaRPr lang="sr-Latn-RS" dirty="0">
              <a:latin typeface="Calibri" pitchFamily="34" charset="0"/>
              <a:cs typeface="Calibri" pitchFamily="34" charset="0"/>
            </a:endParaRPr>
          </a:p>
          <a:p>
            <a:r>
              <a:rPr lang="en-GB" dirty="0" smtClean="0">
                <a:latin typeface="Calibri" pitchFamily="34" charset="0"/>
                <a:cs typeface="Calibri" pitchFamily="34" charset="0"/>
              </a:rPr>
              <a:t>It stimulates the release of cytokines that stimulate </a:t>
            </a:r>
            <a:r>
              <a:rPr lang="en-GB" dirty="0" err="1" smtClean="0">
                <a:latin typeface="Calibri" pitchFamily="34" charset="0"/>
                <a:cs typeface="Calibri" pitchFamily="34" charset="0"/>
              </a:rPr>
              <a:t>humoral</a:t>
            </a:r>
            <a:r>
              <a:rPr lang="en-GB" dirty="0" smtClean="0">
                <a:latin typeface="Calibri" pitchFamily="34" charset="0"/>
                <a:cs typeface="Calibri" pitchFamily="34" charset="0"/>
              </a:rPr>
              <a:t> immunity, reduces cytokines of cellular </a:t>
            </a:r>
            <a:r>
              <a:rPr lang="en-GB" dirty="0" smtClean="0">
                <a:latin typeface="Calibri" pitchFamily="34" charset="0"/>
                <a:cs typeface="Calibri" pitchFamily="34" charset="0"/>
              </a:rPr>
              <a:t>immunity</a:t>
            </a:r>
            <a:endParaRPr lang="sr-Latn-RS" dirty="0" smtClean="0">
              <a:latin typeface="Calibri" pitchFamily="34" charset="0"/>
              <a:cs typeface="Calibri" pitchFamily="34" charset="0"/>
            </a:endParaRPr>
          </a:p>
          <a:p>
            <a:endParaRPr lang="sr-Latn-RS" dirty="0">
              <a:latin typeface="Calibri" pitchFamily="34" charset="0"/>
              <a:cs typeface="Calibri" pitchFamily="34" charset="0"/>
            </a:endParaRPr>
          </a:p>
          <a:p>
            <a:r>
              <a:rPr lang="en-GB" dirty="0" smtClean="0">
                <a:latin typeface="Calibri" pitchFamily="34" charset="0"/>
                <a:cs typeface="Calibri" pitchFamily="34" charset="0"/>
              </a:rPr>
              <a:t>Chronic stress leads to </a:t>
            </a:r>
            <a:r>
              <a:rPr lang="en-GB" dirty="0" smtClean="0">
                <a:latin typeface="Calibri" pitchFamily="34" charset="0"/>
                <a:cs typeface="Calibri" pitchFamily="34" charset="0"/>
              </a:rPr>
              <a:t>a</a:t>
            </a:r>
            <a:r>
              <a:rPr lang="sr-Latn-RS" dirty="0" smtClean="0">
                <a:latin typeface="Calibri" pitchFamily="34" charset="0"/>
                <a:cs typeface="Calibri" pitchFamily="34" charset="0"/>
              </a:rPr>
              <a:t> state of</a:t>
            </a:r>
            <a:r>
              <a:rPr lang="en-GB" dirty="0" smtClean="0">
                <a:latin typeface="Calibri" pitchFamily="34" charset="0"/>
                <a:cs typeface="Calibri" pitchFamily="34" charset="0"/>
              </a:rPr>
              <a:t> immunodeficiency</a:t>
            </a:r>
            <a:endParaRPr lang="en-US" dirty="0">
              <a:latin typeface="Calibri" pitchFamily="34" charset="0"/>
              <a:cs typeface="Calibri"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200" b="1" dirty="0" smtClean="0">
                <a:latin typeface="Calibri" pitchFamily="34" charset="0"/>
                <a:cs typeface="Calibri" pitchFamily="34" charset="0"/>
              </a:rPr>
              <a:t>First phase of stress reaction (sympathetic</a:t>
            </a:r>
            <a:r>
              <a:rPr lang="en-GB" sz="4200" b="1" dirty="0" smtClean="0">
                <a:latin typeface="Calibri" pitchFamily="34" charset="0"/>
                <a:cs typeface="Calibri" pitchFamily="34" charset="0"/>
              </a:rPr>
              <a:t>)</a:t>
            </a:r>
            <a:endParaRPr lang="en-US" sz="4200" b="1" dirty="0">
              <a:latin typeface="Calibri" pitchFamily="34" charset="0"/>
              <a:cs typeface="Calibri" pitchFamily="34" charset="0"/>
            </a:endParaRPr>
          </a:p>
        </p:txBody>
      </p:sp>
      <p:sp>
        <p:nvSpPr>
          <p:cNvPr id="3" name="Content Placeholder 2"/>
          <p:cNvSpPr>
            <a:spLocks noGrp="1"/>
          </p:cNvSpPr>
          <p:nvPr>
            <p:ph idx="1"/>
          </p:nvPr>
        </p:nvSpPr>
        <p:spPr/>
        <p:txBody>
          <a:bodyPr>
            <a:normAutofit lnSpcReduction="10000"/>
          </a:bodyPr>
          <a:lstStyle/>
          <a:p>
            <a:pPr>
              <a:buNone/>
            </a:pPr>
            <a:r>
              <a:rPr lang="en-GB" u="sng" dirty="0" smtClean="0">
                <a:latin typeface="Calibri" pitchFamily="34" charset="0"/>
                <a:cs typeface="Calibri" pitchFamily="34" charset="0"/>
              </a:rPr>
              <a:t>The body's organs are being prepared to react more </a:t>
            </a:r>
            <a:r>
              <a:rPr lang="en-GB" u="sng" dirty="0" smtClean="0">
                <a:latin typeface="Calibri" pitchFamily="34" charset="0"/>
                <a:cs typeface="Calibri" pitchFamily="34" charset="0"/>
              </a:rPr>
              <a:t>quickly</a:t>
            </a:r>
            <a:r>
              <a:rPr lang="sr-Latn-RS" u="sng" dirty="0" smtClean="0">
                <a:latin typeface="Calibri" pitchFamily="34" charset="0"/>
                <a:cs typeface="Calibri" pitchFamily="34" charset="0"/>
              </a:rPr>
              <a:t>:</a:t>
            </a:r>
          </a:p>
          <a:p>
            <a:r>
              <a:rPr lang="en-GB" dirty="0" smtClean="0">
                <a:latin typeface="Calibri" pitchFamily="34" charset="0"/>
                <a:cs typeface="Calibri" pitchFamily="34" charset="0"/>
              </a:rPr>
              <a:t>The </a:t>
            </a:r>
            <a:r>
              <a:rPr lang="en-GB" dirty="0" smtClean="0">
                <a:latin typeface="Calibri" pitchFamily="34" charset="0"/>
                <a:cs typeface="Calibri" pitchFamily="34" charset="0"/>
              </a:rPr>
              <a:t>heart works stronger and </a:t>
            </a:r>
            <a:r>
              <a:rPr lang="en-GB" dirty="0" smtClean="0">
                <a:latin typeface="Calibri" pitchFamily="34" charset="0"/>
                <a:cs typeface="Calibri" pitchFamily="34" charset="0"/>
              </a:rPr>
              <a:t>faster</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Blood </a:t>
            </a:r>
            <a:r>
              <a:rPr lang="en-GB" dirty="0" smtClean="0">
                <a:latin typeface="Calibri" pitchFamily="34" charset="0"/>
                <a:cs typeface="Calibri" pitchFamily="34" charset="0"/>
              </a:rPr>
              <a:t>pressure is </a:t>
            </a:r>
            <a:r>
              <a:rPr lang="en-GB" dirty="0" smtClean="0">
                <a:latin typeface="Calibri" pitchFamily="34" charset="0"/>
                <a:cs typeface="Calibri" pitchFamily="34" charset="0"/>
              </a:rPr>
              <a:t>rising</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The </a:t>
            </a:r>
            <a:r>
              <a:rPr lang="en-GB" dirty="0" smtClean="0">
                <a:latin typeface="Calibri" pitchFamily="34" charset="0"/>
                <a:cs typeface="Calibri" pitchFamily="34" charset="0"/>
              </a:rPr>
              <a:t>blood vessels are </a:t>
            </a:r>
            <a:r>
              <a:rPr lang="en-GB" dirty="0" smtClean="0">
                <a:latin typeface="Calibri" pitchFamily="34" charset="0"/>
                <a:cs typeface="Calibri" pitchFamily="34" charset="0"/>
              </a:rPr>
              <a:t>narrowed</a:t>
            </a:r>
            <a:endParaRPr lang="sr-Latn-RS" dirty="0" smtClean="0">
              <a:latin typeface="Calibri" pitchFamily="34" charset="0"/>
              <a:cs typeface="Calibri" pitchFamily="34" charset="0"/>
            </a:endParaRPr>
          </a:p>
          <a:p>
            <a:r>
              <a:rPr lang="en-GB" dirty="0" err="1" smtClean="0">
                <a:latin typeface="Calibri" pitchFamily="34" charset="0"/>
                <a:cs typeface="Calibri" pitchFamily="34" charset="0"/>
              </a:rPr>
              <a:t>Glycemia</a:t>
            </a:r>
            <a:r>
              <a:rPr lang="en-GB" dirty="0" smtClean="0">
                <a:latin typeface="Calibri" pitchFamily="34" charset="0"/>
                <a:cs typeface="Calibri" pitchFamily="34" charset="0"/>
              </a:rPr>
              <a:t> increases</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Breathing </a:t>
            </a:r>
            <a:r>
              <a:rPr lang="en-GB" dirty="0" smtClean="0">
                <a:latin typeface="Calibri" pitchFamily="34" charset="0"/>
                <a:cs typeface="Calibri" pitchFamily="34" charset="0"/>
              </a:rPr>
              <a:t>speeds up, airways </a:t>
            </a:r>
            <a:r>
              <a:rPr lang="en-GB" dirty="0" err="1" smtClean="0">
                <a:latin typeface="Calibri" pitchFamily="34" charset="0"/>
                <a:cs typeface="Calibri" pitchFamily="34" charset="0"/>
              </a:rPr>
              <a:t>expandIncreased</a:t>
            </a:r>
            <a:r>
              <a:rPr lang="en-GB" dirty="0" smtClean="0">
                <a:latin typeface="Calibri" pitchFamily="34" charset="0"/>
                <a:cs typeface="Calibri" pitchFamily="34" charset="0"/>
              </a:rPr>
              <a:t> tendency to blood </a:t>
            </a:r>
            <a:r>
              <a:rPr lang="en-GB" dirty="0" smtClean="0">
                <a:latin typeface="Calibri" pitchFamily="34" charset="0"/>
                <a:cs typeface="Calibri" pitchFamily="34" charset="0"/>
              </a:rPr>
              <a:t>clotting</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Dry </a:t>
            </a:r>
            <a:r>
              <a:rPr lang="en-GB" dirty="0" smtClean="0">
                <a:latin typeface="Calibri" pitchFamily="34" charset="0"/>
                <a:cs typeface="Calibri" pitchFamily="34" charset="0"/>
              </a:rPr>
              <a:t>mouth, frequent urination, </a:t>
            </a:r>
            <a:r>
              <a:rPr lang="en-GB" dirty="0" err="1" smtClean="0">
                <a:latin typeface="Calibri" pitchFamily="34" charset="0"/>
                <a:cs typeface="Calibri" pitchFamily="34" charset="0"/>
              </a:rPr>
              <a:t>diarrhea</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Muscle </a:t>
            </a:r>
            <a:r>
              <a:rPr lang="en-GB" dirty="0" smtClean="0">
                <a:latin typeface="Calibri" pitchFamily="34" charset="0"/>
                <a:cs typeface="Calibri" pitchFamily="34" charset="0"/>
              </a:rPr>
              <a:t>tension</a:t>
            </a:r>
            <a:endParaRPr lang="en-US" dirty="0">
              <a:latin typeface="Calibri" pitchFamily="34" charset="0"/>
              <a:cs typeface="Calibri"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fr-FR" sz="4000" b="1" dirty="0" smtClean="0">
                <a:latin typeface="Calibri" pitchFamily="34" charset="0"/>
                <a:cs typeface="Calibri" pitchFamily="34" charset="0"/>
              </a:rPr>
              <a:t>Long-</a:t>
            </a:r>
            <a:r>
              <a:rPr lang="fr-FR" sz="4000" b="1" dirty="0" err="1" smtClean="0">
                <a:latin typeface="Calibri" pitchFamily="34" charset="0"/>
                <a:cs typeface="Calibri" pitchFamily="34" charset="0"/>
              </a:rPr>
              <a:t>term</a:t>
            </a:r>
            <a:r>
              <a:rPr lang="fr-FR" sz="4000" b="1" dirty="0" smtClean="0">
                <a:latin typeface="Calibri" pitchFamily="34" charset="0"/>
                <a:cs typeface="Calibri" pitchFamily="34" charset="0"/>
              </a:rPr>
              <a:t> impact of </a:t>
            </a:r>
            <a:r>
              <a:rPr lang="fr-FR" sz="4000" b="1" dirty="0" err="1" smtClean="0">
                <a:latin typeface="Calibri" pitchFamily="34" charset="0"/>
                <a:cs typeface="Calibri" pitchFamily="34" charset="0"/>
              </a:rPr>
              <a:t>stressors</a:t>
            </a:r>
            <a:endParaRPr lang="en-US" sz="4000" b="1" dirty="0">
              <a:latin typeface="Calibri" pitchFamily="34" charset="0"/>
              <a:cs typeface="Calibri" pitchFamily="34" charset="0"/>
            </a:endParaRPr>
          </a:p>
        </p:txBody>
      </p:sp>
      <p:sp>
        <p:nvSpPr>
          <p:cNvPr id="3" name="Content Placeholder 2"/>
          <p:cNvSpPr>
            <a:spLocks noGrp="1"/>
          </p:cNvSpPr>
          <p:nvPr>
            <p:ph idx="1"/>
          </p:nvPr>
        </p:nvSpPr>
        <p:spPr>
          <a:xfrm>
            <a:off x="270030" y="1325563"/>
            <a:ext cx="6361589" cy="4567315"/>
          </a:xfrm>
        </p:spPr>
        <p:txBody>
          <a:bodyPr>
            <a:normAutofit/>
          </a:bodyPr>
          <a:lstStyle/>
          <a:p>
            <a:r>
              <a:rPr lang="en-GB" sz="2400" dirty="0" smtClean="0">
                <a:latin typeface="Calibri" pitchFamily="34" charset="0"/>
                <a:cs typeface="Calibri" pitchFamily="34" charset="0"/>
              </a:rPr>
              <a:t>Previous changes become more </a:t>
            </a:r>
            <a:r>
              <a:rPr lang="en-GB" sz="2400" dirty="0" smtClean="0">
                <a:latin typeface="Calibri" pitchFamily="34" charset="0"/>
                <a:cs typeface="Calibri" pitchFamily="34" charset="0"/>
              </a:rPr>
              <a:t>intense</a:t>
            </a:r>
            <a:endParaRPr lang="sr-Latn-RS" sz="2400" dirty="0" smtClean="0">
              <a:latin typeface="Calibri" pitchFamily="34" charset="0"/>
              <a:cs typeface="Calibri" pitchFamily="34" charset="0"/>
            </a:endParaRPr>
          </a:p>
          <a:p>
            <a:r>
              <a:rPr lang="sr-Latn-RS" sz="2400" dirty="0" smtClean="0">
                <a:latin typeface="Calibri" pitchFamily="34" charset="0"/>
                <a:cs typeface="Calibri" pitchFamily="34" charset="0"/>
              </a:rPr>
              <a:t>C</a:t>
            </a:r>
            <a:r>
              <a:rPr lang="en-GB" sz="2400" dirty="0" err="1" smtClean="0">
                <a:latin typeface="Calibri" pitchFamily="34" charset="0"/>
                <a:cs typeface="Calibri" pitchFamily="34" charset="0"/>
              </a:rPr>
              <a:t>omplains</a:t>
            </a:r>
            <a:r>
              <a:rPr lang="en-GB" sz="2400" dirty="0" smtClean="0">
                <a:latin typeface="Calibri" pitchFamily="34" charset="0"/>
                <a:cs typeface="Calibri" pitchFamily="34" charset="0"/>
              </a:rPr>
              <a:t> </a:t>
            </a:r>
            <a:r>
              <a:rPr lang="en-GB" sz="2400" dirty="0" smtClean="0">
                <a:latin typeface="Calibri" pitchFamily="34" charset="0"/>
                <a:cs typeface="Calibri" pitchFamily="34" charset="0"/>
              </a:rPr>
              <a:t>of polymorphic </a:t>
            </a:r>
            <a:r>
              <a:rPr lang="en-GB" sz="2400" dirty="0" smtClean="0">
                <a:latin typeface="Calibri" pitchFamily="34" charset="0"/>
                <a:cs typeface="Calibri" pitchFamily="34" charset="0"/>
              </a:rPr>
              <a:t>complaints</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Quick</a:t>
            </a:r>
            <a:r>
              <a:rPr lang="en-GB" sz="2400" dirty="0" smtClean="0">
                <a:latin typeface="Calibri" pitchFamily="34" charset="0"/>
                <a:cs typeface="Calibri" pitchFamily="34" charset="0"/>
              </a:rPr>
              <a:t>, easy </a:t>
            </a:r>
            <a:r>
              <a:rPr lang="en-GB" sz="2400" dirty="0" smtClean="0">
                <a:latin typeface="Calibri" pitchFamily="34" charset="0"/>
                <a:cs typeface="Calibri" pitchFamily="34" charset="0"/>
              </a:rPr>
              <a:t>tiring</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Lack </a:t>
            </a:r>
            <a:r>
              <a:rPr lang="en-GB" sz="2400" dirty="0" smtClean="0">
                <a:latin typeface="Calibri" pitchFamily="34" charset="0"/>
                <a:cs typeface="Calibri" pitchFamily="34" charset="0"/>
              </a:rPr>
              <a:t>of </a:t>
            </a:r>
            <a:r>
              <a:rPr lang="en-GB" sz="2400" dirty="0" smtClean="0">
                <a:latin typeface="Calibri" pitchFamily="34" charset="0"/>
                <a:cs typeface="Calibri" pitchFamily="34" charset="0"/>
              </a:rPr>
              <a:t>energy</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Feeling </a:t>
            </a:r>
            <a:r>
              <a:rPr lang="en-GB" sz="2400" dirty="0" smtClean="0">
                <a:latin typeface="Calibri" pitchFamily="34" charset="0"/>
                <a:cs typeface="Calibri" pitchFamily="34" charset="0"/>
              </a:rPr>
              <a:t>of internal </a:t>
            </a:r>
            <a:r>
              <a:rPr lang="en-GB" sz="2400" dirty="0" smtClean="0">
                <a:latin typeface="Calibri" pitchFamily="34" charset="0"/>
                <a:cs typeface="Calibri" pitchFamily="34" charset="0"/>
              </a:rPr>
              <a:t>tension</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Headache</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Body </a:t>
            </a:r>
            <a:r>
              <a:rPr lang="en-GB" sz="2400" dirty="0" smtClean="0">
                <a:latin typeface="Calibri" pitchFamily="34" charset="0"/>
                <a:cs typeface="Calibri" pitchFamily="34" charset="0"/>
              </a:rPr>
              <a:t>aches (back</a:t>
            </a:r>
            <a:r>
              <a:rPr lang="en-GB" sz="2400" dirty="0" smtClean="0">
                <a:latin typeface="Calibri" pitchFamily="34" charset="0"/>
                <a:cs typeface="Calibri" pitchFamily="34" charset="0"/>
              </a:rPr>
              <a:t>)</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Poor </a:t>
            </a:r>
            <a:r>
              <a:rPr lang="en-GB" sz="2400" dirty="0" smtClean="0">
                <a:latin typeface="Calibri" pitchFamily="34" charset="0"/>
                <a:cs typeface="Calibri" pitchFamily="34" charset="0"/>
              </a:rPr>
              <a:t>concentration, </a:t>
            </a:r>
            <a:r>
              <a:rPr lang="en-GB" sz="2400" dirty="0" smtClean="0">
                <a:latin typeface="Calibri" pitchFamily="34" charset="0"/>
                <a:cs typeface="Calibri" pitchFamily="34" charset="0"/>
              </a:rPr>
              <a:t>forgetfulness</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Difficulty </a:t>
            </a:r>
            <a:r>
              <a:rPr lang="en-GB" sz="2400" dirty="0" smtClean="0">
                <a:latin typeface="Calibri" pitchFamily="34" charset="0"/>
                <a:cs typeface="Calibri" pitchFamily="34" charset="0"/>
              </a:rPr>
              <a:t>sleeping</a:t>
            </a:r>
            <a:endParaRPr lang="en-US" sz="2400" dirty="0">
              <a:latin typeface="Calibri" pitchFamily="34" charset="0"/>
              <a:cs typeface="Calibri" pitchFamily="34" charset="0"/>
            </a:endParaRPr>
          </a:p>
        </p:txBody>
      </p:sp>
      <p:sp>
        <p:nvSpPr>
          <p:cNvPr id="4" name="Content Placeholder 2">
            <a:extLst>
              <a:ext uri="{FF2B5EF4-FFF2-40B4-BE49-F238E27FC236}">
                <a16:creationId xmlns:a16="http://schemas.microsoft.com/office/drawing/2014/main" xmlns="" id="{3FCEF068-6FFF-4BB0-809F-20FBDECC64F8}"/>
              </a:ext>
            </a:extLst>
          </p:cNvPr>
          <p:cNvSpPr txBox="1">
            <a:spLocks/>
          </p:cNvSpPr>
          <p:nvPr/>
        </p:nvSpPr>
        <p:spPr>
          <a:xfrm>
            <a:off x="7087361" y="1325563"/>
            <a:ext cx="4834609" cy="43251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smtClean="0">
                <a:latin typeface="Calibri" pitchFamily="34" charset="0"/>
                <a:cs typeface="Calibri" pitchFamily="34" charset="0"/>
              </a:rPr>
              <a:t>Anxiety</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Fear </a:t>
            </a:r>
            <a:r>
              <a:rPr lang="en-GB" sz="2400" dirty="0" smtClean="0">
                <a:latin typeface="Calibri" pitchFamily="34" charset="0"/>
                <a:cs typeface="Calibri" pitchFamily="34" charset="0"/>
              </a:rPr>
              <a:t>that something terrible will </a:t>
            </a:r>
            <a:r>
              <a:rPr lang="en-GB" sz="2400" dirty="0" smtClean="0">
                <a:latin typeface="Calibri" pitchFamily="34" charset="0"/>
                <a:cs typeface="Calibri" pitchFamily="34" charset="0"/>
              </a:rPr>
              <a:t>happen</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Excessive </a:t>
            </a:r>
            <a:r>
              <a:rPr lang="en-GB" sz="2400" dirty="0" smtClean="0">
                <a:latin typeface="Calibri" pitchFamily="34" charset="0"/>
                <a:cs typeface="Calibri" pitchFamily="34" charset="0"/>
              </a:rPr>
              <a:t>worry about </a:t>
            </a:r>
            <a:r>
              <a:rPr lang="en-GB" sz="2400" dirty="0" smtClean="0">
                <a:latin typeface="Calibri" pitchFamily="34" charset="0"/>
                <a:cs typeface="Calibri" pitchFamily="34" charset="0"/>
              </a:rPr>
              <a:t>situations</a:t>
            </a:r>
            <a:endParaRPr lang="sr-Latn-RS" sz="2400" dirty="0" smtClean="0">
              <a:latin typeface="Calibri" pitchFamily="34" charset="0"/>
              <a:cs typeface="Calibri" pitchFamily="34" charset="0"/>
            </a:endParaRPr>
          </a:p>
          <a:p>
            <a:r>
              <a:rPr lang="en-GB" sz="2400" dirty="0" err="1" smtClean="0">
                <a:latin typeface="Calibri" pitchFamily="34" charset="0"/>
                <a:cs typeface="Calibri" pitchFamily="34" charset="0"/>
              </a:rPr>
              <a:t>Subdepressed</a:t>
            </a:r>
            <a:r>
              <a:rPr lang="en-GB" sz="2400" dirty="0" smtClean="0">
                <a:latin typeface="Calibri" pitchFamily="34" charset="0"/>
                <a:cs typeface="Calibri" pitchFamily="34" charset="0"/>
              </a:rPr>
              <a:t>/depressed mood</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Hypersensitivity</a:t>
            </a:r>
            <a:endParaRPr lang="sr-Latn-RS" sz="2400" dirty="0" smtClean="0">
              <a:latin typeface="Calibri" pitchFamily="34" charset="0"/>
              <a:cs typeface="Calibri" pitchFamily="34" charset="0"/>
            </a:endParaRPr>
          </a:p>
          <a:p>
            <a:r>
              <a:rPr lang="en-GB" sz="2400" dirty="0" smtClean="0">
                <a:latin typeface="Calibri" pitchFamily="34" charset="0"/>
                <a:cs typeface="Calibri" pitchFamily="34" charset="0"/>
              </a:rPr>
              <a:t>Reduced </a:t>
            </a:r>
            <a:r>
              <a:rPr lang="en-GB" sz="2400" dirty="0" smtClean="0">
                <a:latin typeface="Calibri" pitchFamily="34" charset="0"/>
                <a:cs typeface="Calibri" pitchFamily="34" charset="0"/>
              </a:rPr>
              <a:t>work efficiency</a:t>
            </a:r>
            <a:endParaRPr lang="en-US" sz="2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47637"/>
            <a:ext cx="8229600" cy="1066800"/>
          </a:xfrm>
        </p:spPr>
        <p:txBody>
          <a:bodyPr>
            <a:normAutofit fontScale="90000"/>
          </a:bodyPr>
          <a:lstStyle/>
          <a:p>
            <a:pPr algn="ctr"/>
            <a:r>
              <a:rPr lang="sr-Latn-RS" b="1" dirty="0" smtClean="0">
                <a:latin typeface="Calibri" pitchFamily="34" charset="0"/>
                <a:cs typeface="Calibri" pitchFamily="34" charset="0"/>
              </a:rPr>
              <a:t>C</a:t>
            </a:r>
            <a:r>
              <a:rPr lang="en-GB" b="1" dirty="0" err="1" smtClean="0">
                <a:latin typeface="Calibri" pitchFamily="34" charset="0"/>
                <a:cs typeface="Calibri" pitchFamily="34" charset="0"/>
              </a:rPr>
              <a:t>onsequences</a:t>
            </a:r>
            <a:r>
              <a:rPr lang="en-GB" b="1" dirty="0" smtClean="0">
                <a:latin typeface="Calibri" pitchFamily="34" charset="0"/>
                <a:cs typeface="Calibri" pitchFamily="34" charset="0"/>
              </a:rPr>
              <a:t> </a:t>
            </a:r>
            <a:r>
              <a:rPr lang="en-GB" b="1" dirty="0" smtClean="0">
                <a:latin typeface="Calibri" pitchFamily="34" charset="0"/>
                <a:cs typeface="Calibri" pitchFamily="34" charset="0"/>
              </a:rPr>
              <a:t>in the form of disorders and diseases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257451" y="1319597"/>
            <a:ext cx="11754035" cy="4351338"/>
          </a:xfrm>
        </p:spPr>
        <p:txBody>
          <a:bodyPr>
            <a:normAutofit/>
          </a:bodyPr>
          <a:lstStyle/>
          <a:p>
            <a:r>
              <a:rPr lang="en-US" sz="2600" dirty="0" smtClean="0">
                <a:latin typeface="Calibri" pitchFamily="34" charset="0"/>
                <a:cs typeface="Calibri" pitchFamily="34" charset="0"/>
              </a:rPr>
              <a:t>Mental disorders associated with </a:t>
            </a:r>
            <a:r>
              <a:rPr lang="en-US" sz="2600" dirty="0" smtClean="0">
                <a:latin typeface="Calibri" pitchFamily="34" charset="0"/>
                <a:cs typeface="Calibri" pitchFamily="34" charset="0"/>
              </a:rPr>
              <a:t>stress</a:t>
            </a:r>
            <a:endParaRPr lang="sr-Latn-RS" sz="2600" dirty="0" smtClean="0">
              <a:latin typeface="Calibri" pitchFamily="34" charset="0"/>
              <a:cs typeface="Calibri" pitchFamily="34" charset="0"/>
            </a:endParaRPr>
          </a:p>
          <a:p>
            <a:r>
              <a:rPr lang="en-US" sz="2600" dirty="0" smtClean="0">
                <a:latin typeface="Calibri" pitchFamily="34" charset="0"/>
                <a:cs typeface="Calibri" pitchFamily="34" charset="0"/>
              </a:rPr>
              <a:t>Exacerbation </a:t>
            </a:r>
            <a:r>
              <a:rPr lang="en-US" sz="2600" dirty="0" smtClean="0">
                <a:latin typeface="Calibri" pitchFamily="34" charset="0"/>
                <a:cs typeface="Calibri" pitchFamily="34" charset="0"/>
              </a:rPr>
              <a:t>of already existing psychological </a:t>
            </a:r>
            <a:r>
              <a:rPr lang="en-US" sz="2600" dirty="0" smtClean="0">
                <a:latin typeface="Calibri" pitchFamily="34" charset="0"/>
                <a:cs typeface="Calibri" pitchFamily="34" charset="0"/>
              </a:rPr>
              <a:t>disorders</a:t>
            </a:r>
            <a:endParaRPr lang="sr-Latn-RS" sz="2600" dirty="0" smtClean="0">
              <a:latin typeface="Calibri" pitchFamily="34" charset="0"/>
              <a:cs typeface="Calibri" pitchFamily="34" charset="0"/>
            </a:endParaRPr>
          </a:p>
          <a:p>
            <a:r>
              <a:rPr lang="en-US" sz="2600" dirty="0" smtClean="0">
                <a:latin typeface="Calibri" pitchFamily="34" charset="0"/>
                <a:cs typeface="Calibri" pitchFamily="34" charset="0"/>
              </a:rPr>
              <a:t>Psychosomatic disorders</a:t>
            </a:r>
            <a:endParaRPr lang="sr-Latn-RS" sz="2600" dirty="0" smtClean="0">
              <a:latin typeface="Calibri" pitchFamily="34" charset="0"/>
              <a:cs typeface="Calibri" pitchFamily="34" charset="0"/>
            </a:endParaRPr>
          </a:p>
          <a:p>
            <a:r>
              <a:rPr lang="en-US" sz="2600" dirty="0" err="1" smtClean="0">
                <a:latin typeface="Calibri" pitchFamily="34" charset="0"/>
                <a:cs typeface="Calibri" pitchFamily="34" charset="0"/>
              </a:rPr>
              <a:t>Sociopathological</a:t>
            </a:r>
            <a:r>
              <a:rPr lang="en-US" sz="2600" dirty="0" smtClean="0">
                <a:latin typeface="Calibri" pitchFamily="34" charset="0"/>
                <a:cs typeface="Calibri" pitchFamily="34" charset="0"/>
              </a:rPr>
              <a:t> </a:t>
            </a:r>
            <a:r>
              <a:rPr lang="en-US" sz="2600" dirty="0" smtClean="0">
                <a:latin typeface="Calibri" pitchFamily="34" charset="0"/>
                <a:cs typeface="Calibri" pitchFamily="34" charset="0"/>
              </a:rPr>
              <a:t>manifestations</a:t>
            </a:r>
            <a:endParaRPr lang="en-US" sz="2600" dirty="0">
              <a:latin typeface="Calibri" pitchFamily="34" charset="0"/>
              <a:cs typeface="Calibri" pitchFamily="34" charset="0"/>
            </a:endParaRPr>
          </a:p>
        </p:txBody>
      </p:sp>
      <p:sp>
        <p:nvSpPr>
          <p:cNvPr id="4" name="Content Placeholder 2">
            <a:extLst>
              <a:ext uri="{FF2B5EF4-FFF2-40B4-BE49-F238E27FC236}">
                <a16:creationId xmlns:a16="http://schemas.microsoft.com/office/drawing/2014/main" xmlns="" id="{608F3A7E-7B34-4F98-961C-7488203BD3A9}"/>
              </a:ext>
            </a:extLst>
          </p:cNvPr>
          <p:cNvSpPr txBox="1">
            <a:spLocks/>
          </p:cNvSpPr>
          <p:nvPr/>
        </p:nvSpPr>
        <p:spPr>
          <a:xfrm>
            <a:off x="257451" y="3429000"/>
            <a:ext cx="10515600" cy="32813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r-Latn-RS" sz="3500" b="1" i="1" dirty="0">
                <a:latin typeface="Calibri" pitchFamily="34" charset="0"/>
                <a:cs typeface="Calibri" pitchFamily="34" charset="0"/>
              </a:rPr>
              <a:t>MKB-10: </a:t>
            </a:r>
            <a:r>
              <a:rPr lang="sr-Latn-RS" sz="3500" b="1" u="sng" dirty="0">
                <a:latin typeface="Calibri" pitchFamily="34" charset="0"/>
                <a:cs typeface="Calibri" pitchFamily="34" charset="0"/>
              </a:rPr>
              <a:t>F 43</a:t>
            </a:r>
            <a:endParaRPr lang="sr-Latn-RS" u="sng" dirty="0">
              <a:latin typeface="Calibri" pitchFamily="34" charset="0"/>
              <a:cs typeface="Calibri" pitchFamily="34" charset="0"/>
            </a:endParaRPr>
          </a:p>
          <a:p>
            <a:r>
              <a:rPr lang="sr-Latn-RS" dirty="0">
                <a:latin typeface="Calibri" pitchFamily="34" charset="0"/>
                <a:cs typeface="Calibri" pitchFamily="34" charset="0"/>
              </a:rPr>
              <a:t>F43.0 – </a:t>
            </a:r>
            <a:r>
              <a:rPr lang="en-GB" dirty="0" smtClean="0">
                <a:latin typeface="Calibri" pitchFamily="34" charset="0"/>
                <a:cs typeface="Calibri" pitchFamily="34" charset="0"/>
              </a:rPr>
              <a:t>An acute stress response</a:t>
            </a:r>
            <a:endParaRPr lang="sr-Latn-RS" dirty="0">
              <a:latin typeface="Calibri" pitchFamily="34" charset="0"/>
              <a:cs typeface="Calibri" pitchFamily="34" charset="0"/>
            </a:endParaRPr>
          </a:p>
          <a:p>
            <a:pPr>
              <a:buFont typeface="Arial" panose="020B0604020202020204" pitchFamily="34" charset="0"/>
              <a:buNone/>
            </a:pPr>
            <a:endParaRPr lang="sr-Latn-RS" dirty="0">
              <a:latin typeface="Calibri" pitchFamily="34" charset="0"/>
              <a:cs typeface="Calibri" pitchFamily="34" charset="0"/>
            </a:endParaRPr>
          </a:p>
          <a:p>
            <a:r>
              <a:rPr lang="sr-Latn-RS" dirty="0">
                <a:latin typeface="Calibri" pitchFamily="34" charset="0"/>
                <a:cs typeface="Calibri" pitchFamily="34" charset="0"/>
              </a:rPr>
              <a:t>F43.1 – </a:t>
            </a:r>
            <a:r>
              <a:rPr lang="en-GB" dirty="0" smtClean="0">
                <a:latin typeface="Calibri" pitchFamily="34" charset="0"/>
                <a:cs typeface="Calibri" pitchFamily="34" charset="0"/>
              </a:rPr>
              <a:t>Posttraumatic Stress Disorder</a:t>
            </a:r>
            <a:endParaRPr lang="sr-Latn-RS" dirty="0">
              <a:latin typeface="Calibri" pitchFamily="34" charset="0"/>
              <a:cs typeface="Calibri" pitchFamily="34" charset="0"/>
            </a:endParaRPr>
          </a:p>
          <a:p>
            <a:pPr>
              <a:buFont typeface="Arial" panose="020B0604020202020204" pitchFamily="34" charset="0"/>
              <a:buNone/>
            </a:pPr>
            <a:endParaRPr lang="sr-Latn-RS" dirty="0">
              <a:latin typeface="Calibri" pitchFamily="34" charset="0"/>
              <a:cs typeface="Calibri" pitchFamily="34" charset="0"/>
            </a:endParaRPr>
          </a:p>
          <a:p>
            <a:r>
              <a:rPr lang="sr-Latn-RS" dirty="0">
                <a:latin typeface="Calibri" pitchFamily="34" charset="0"/>
                <a:cs typeface="Calibri" pitchFamily="34" charset="0"/>
              </a:rPr>
              <a:t>F43.2 – </a:t>
            </a:r>
            <a:r>
              <a:rPr lang="en-GB" dirty="0" smtClean="0">
                <a:latin typeface="Calibri" pitchFamily="34" charset="0"/>
                <a:cs typeface="Calibri" pitchFamily="34" charset="0"/>
              </a:rPr>
              <a:t>Adjustment disorder</a:t>
            </a:r>
            <a:endParaRPr lang="en-US" dirty="0">
              <a:latin typeface="Calibri" pitchFamily="34" charset="0"/>
              <a:cs typeface="Calibri" pitchFamily="34" charset="0"/>
            </a:endParaRPr>
          </a:p>
        </p:txBody>
      </p:sp>
      <p:pic>
        <p:nvPicPr>
          <p:cNvPr id="6" name="Picture 5">
            <a:extLst>
              <a:ext uri="{FF2B5EF4-FFF2-40B4-BE49-F238E27FC236}">
                <a16:creationId xmlns:a16="http://schemas.microsoft.com/office/drawing/2014/main" xmlns="" id="{0F782197-0D70-4E74-9DEB-30B85DC58BDB}"/>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778016" y="3429000"/>
            <a:ext cx="3483700" cy="3281363"/>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162"/>
            <a:ext cx="10515600" cy="1325563"/>
          </a:xfrm>
        </p:spPr>
        <p:txBody>
          <a:bodyPr>
            <a:normAutofit/>
          </a:bodyPr>
          <a:lstStyle/>
          <a:p>
            <a:pPr algn="ctr"/>
            <a:r>
              <a:rPr lang="en-GB" b="1" dirty="0" smtClean="0">
                <a:latin typeface="Calibri" pitchFamily="34" charset="0"/>
                <a:cs typeface="Calibri" pitchFamily="34" charset="0"/>
              </a:rPr>
              <a:t>Psychosomatic disorders and diseases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390617" y="1266444"/>
            <a:ext cx="11363418" cy="4325112"/>
          </a:xfrm>
        </p:spPr>
        <p:txBody>
          <a:bodyPr/>
          <a:lstStyle/>
          <a:p>
            <a:r>
              <a:rPr lang="en-GB" sz="2600" dirty="0" smtClean="0">
                <a:latin typeface="Calibri" pitchFamily="34" charset="0"/>
                <a:cs typeface="Calibri" pitchFamily="34" charset="0"/>
              </a:rPr>
              <a:t>Stress, caused by factors of this nature, leads to the development of these diseases through disturbances in the autonomic nervous system and the endocrine system </a:t>
            </a:r>
            <a:r>
              <a:rPr lang="sr-Latn-RS" sz="2600" dirty="0" smtClean="0">
                <a:latin typeface="Calibri" pitchFamily="34" charset="0"/>
                <a:cs typeface="Calibri" pitchFamily="34" charset="0"/>
              </a:rPr>
              <a:t>:</a:t>
            </a:r>
            <a:endParaRPr lang="sr-Latn-RS" sz="2600" dirty="0">
              <a:latin typeface="Calibri" pitchFamily="34" charset="0"/>
              <a:cs typeface="Calibri" pitchFamily="34" charset="0"/>
            </a:endParaRPr>
          </a:p>
          <a:p>
            <a:pPr>
              <a:buNone/>
            </a:pPr>
            <a:endParaRPr lang="en-US" dirty="0"/>
          </a:p>
        </p:txBody>
      </p:sp>
      <p:sp>
        <p:nvSpPr>
          <p:cNvPr id="4" name="Content Placeholder 2">
            <a:extLst>
              <a:ext uri="{FF2B5EF4-FFF2-40B4-BE49-F238E27FC236}">
                <a16:creationId xmlns:a16="http://schemas.microsoft.com/office/drawing/2014/main" xmlns="" id="{DEEDF3F8-99B7-4326-8E9F-86BC59F6C6A1}"/>
              </a:ext>
            </a:extLst>
          </p:cNvPr>
          <p:cNvSpPr txBox="1">
            <a:spLocks/>
          </p:cNvSpPr>
          <p:nvPr/>
        </p:nvSpPr>
        <p:spPr>
          <a:xfrm>
            <a:off x="838200" y="2506662"/>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Calibri" pitchFamily="34" charset="0"/>
                <a:cs typeface="Calibri" pitchFamily="34" charset="0"/>
              </a:rPr>
              <a:t>Essential </a:t>
            </a:r>
            <a:r>
              <a:rPr lang="en-US" dirty="0" smtClean="0">
                <a:latin typeface="Calibri" pitchFamily="34" charset="0"/>
                <a:cs typeface="Calibri" pitchFamily="34" charset="0"/>
              </a:rPr>
              <a:t>hypertension</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Gastric ulcer</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Ulcer </a:t>
            </a:r>
            <a:r>
              <a:rPr lang="en-US" dirty="0" smtClean="0">
                <a:latin typeface="Calibri" pitchFamily="34" charset="0"/>
                <a:cs typeface="Calibri" pitchFamily="34" charset="0"/>
              </a:rPr>
              <a:t>of the </a:t>
            </a:r>
            <a:r>
              <a:rPr lang="en-US" dirty="0" smtClean="0">
                <a:latin typeface="Calibri" pitchFamily="34" charset="0"/>
                <a:cs typeface="Calibri" pitchFamily="34" charset="0"/>
              </a:rPr>
              <a:t>duodenum</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Ulcerative </a:t>
            </a:r>
            <a:r>
              <a:rPr lang="en-US" dirty="0" smtClean="0">
                <a:latin typeface="Calibri" pitchFamily="34" charset="0"/>
                <a:cs typeface="Calibri" pitchFamily="34" charset="0"/>
              </a:rPr>
              <a:t>disease of the </a:t>
            </a:r>
            <a:r>
              <a:rPr lang="en-US" dirty="0" smtClean="0">
                <a:latin typeface="Calibri" pitchFamily="34" charset="0"/>
                <a:cs typeface="Calibri" pitchFamily="34" charset="0"/>
              </a:rPr>
              <a:t>colon</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Bronchial Asthma</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Rheumatoid Arthritis</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Hyperthyroidism</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Skin </a:t>
            </a:r>
            <a:r>
              <a:rPr lang="en-US" dirty="0" smtClean="0">
                <a:latin typeface="Calibri" pitchFamily="34" charset="0"/>
                <a:cs typeface="Calibri" pitchFamily="34" charset="0"/>
              </a:rPr>
              <a:t>diseases</a:t>
            </a:r>
            <a:endParaRPr lang="en-US" dirty="0">
              <a:latin typeface="Calibri" pitchFamily="34" charset="0"/>
              <a:cs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9816"/>
            <a:ext cx="10515600" cy="1325563"/>
          </a:xfrm>
        </p:spPr>
        <p:txBody>
          <a:bodyPr/>
          <a:lstStyle/>
          <a:p>
            <a:pPr algn="ctr"/>
            <a:r>
              <a:rPr lang="en-GB" b="1" dirty="0" smtClean="0"/>
              <a:t>Stress and health?</a:t>
            </a:r>
            <a:endParaRPr lang="en-US" b="1" dirty="0"/>
          </a:p>
        </p:txBody>
      </p:sp>
      <p:sp>
        <p:nvSpPr>
          <p:cNvPr id="3" name="Content Placeholder 2"/>
          <p:cNvSpPr>
            <a:spLocks noGrp="1"/>
          </p:cNvSpPr>
          <p:nvPr>
            <p:ph idx="1"/>
          </p:nvPr>
        </p:nvSpPr>
        <p:spPr>
          <a:xfrm>
            <a:off x="838200" y="1420427"/>
            <a:ext cx="10515600" cy="4756536"/>
          </a:xfrm>
        </p:spPr>
        <p:txBody>
          <a:bodyPr>
            <a:normAutofit fontScale="92500"/>
          </a:bodyPr>
          <a:lstStyle/>
          <a:p>
            <a:r>
              <a:rPr lang="en-GB" dirty="0" smtClean="0"/>
              <a:t>Stress is a general reaction, that is, a set of non-specific reactions, to any request for adaptation to changed conditions of the external and/or internal environment (H. </a:t>
            </a:r>
            <a:r>
              <a:rPr lang="en-GB" dirty="0" err="1" smtClean="0"/>
              <a:t>Selye</a:t>
            </a:r>
            <a:r>
              <a:rPr lang="en-GB" dirty="0" smtClean="0"/>
              <a:t>), and it can be</a:t>
            </a:r>
            <a:r>
              <a:rPr lang="en-GB" dirty="0" smtClean="0"/>
              <a:t>:</a:t>
            </a:r>
            <a:endParaRPr lang="sr-Latn-RS" dirty="0" smtClean="0"/>
          </a:p>
          <a:p>
            <a:r>
              <a:rPr lang="en-GB" b="1" dirty="0" err="1" smtClean="0"/>
              <a:t>Eustress</a:t>
            </a:r>
            <a:r>
              <a:rPr lang="en-GB" b="1" dirty="0" smtClean="0"/>
              <a:t> </a:t>
            </a:r>
            <a:r>
              <a:rPr lang="en-GB" dirty="0" smtClean="0"/>
              <a:t>or "pleasant stress" when it represents a general adaptive response resulting from adequate adaptation to the demands of the </a:t>
            </a:r>
            <a:r>
              <a:rPr lang="en-GB" dirty="0" smtClean="0"/>
              <a:t>environment</a:t>
            </a:r>
            <a:endParaRPr lang="sr-Latn-RS" dirty="0" smtClean="0"/>
          </a:p>
          <a:p>
            <a:r>
              <a:rPr lang="en-GB" b="1" dirty="0" smtClean="0"/>
              <a:t>Distress - </a:t>
            </a:r>
            <a:r>
              <a:rPr lang="en-GB" dirty="0" smtClean="0"/>
              <a:t>"unpleasant stress" when it represents a general adaptive response resulting from inadequate adaptation to environmental demands</a:t>
            </a:r>
            <a:endParaRPr lang="en-US" dirty="0"/>
          </a:p>
          <a:p>
            <a:r>
              <a:rPr lang="en-GB" b="1" dirty="0" smtClean="0"/>
              <a:t>Health</a:t>
            </a:r>
            <a:r>
              <a:rPr lang="en-GB" dirty="0" smtClean="0"/>
              <a:t> represents a state of good physical, psychological and social </a:t>
            </a:r>
            <a:r>
              <a:rPr lang="en-GB" dirty="0" smtClean="0"/>
              <a:t>feeling</a:t>
            </a:r>
            <a:endParaRPr lang="sr-Latn-RS" dirty="0" smtClean="0"/>
          </a:p>
          <a:p>
            <a:r>
              <a:rPr lang="en-GB" dirty="0" smtClean="0"/>
              <a:t>Health </a:t>
            </a:r>
            <a:r>
              <a:rPr lang="en-GB" dirty="0" smtClean="0"/>
              <a:t>implies a state of harmonious internal balance of a person and his balance with the environment.</a:t>
            </a:r>
            <a:endParaRPr lang="en-US" dirty="0"/>
          </a:p>
          <a:p>
            <a:pPr marL="0" indent="0">
              <a:buNone/>
            </a:pPr>
            <a:endParaRPr lang="en-US" dirty="0"/>
          </a:p>
        </p:txBody>
      </p:sp>
    </p:spTree>
    <p:extLst>
      <p:ext uri="{BB962C8B-B14F-4D97-AF65-F5344CB8AC3E}">
        <p14:creationId xmlns:p14="http://schemas.microsoft.com/office/powerpoint/2010/main" xmlns="" val="27977703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605" y="227521"/>
            <a:ext cx="10515600" cy="1325563"/>
          </a:xfrm>
        </p:spPr>
        <p:txBody>
          <a:bodyPr/>
          <a:lstStyle/>
          <a:p>
            <a:pPr algn="ctr"/>
            <a:r>
              <a:rPr lang="en-GB" b="1" dirty="0" smtClean="0">
                <a:latin typeface="Calibri" pitchFamily="34" charset="0"/>
                <a:cs typeface="Calibri" pitchFamily="34" charset="0"/>
              </a:rPr>
              <a:t>Social consequences</a:t>
            </a:r>
            <a:endParaRPr lang="en-US" b="1" dirty="0">
              <a:latin typeface="Calibri" pitchFamily="34" charset="0"/>
              <a:cs typeface="Calibri" pitchFamily="34" charset="0"/>
            </a:endParaRPr>
          </a:p>
        </p:txBody>
      </p:sp>
      <p:sp>
        <p:nvSpPr>
          <p:cNvPr id="3" name="Content Placeholder 2"/>
          <p:cNvSpPr>
            <a:spLocks noGrp="1"/>
          </p:cNvSpPr>
          <p:nvPr>
            <p:ph idx="1"/>
          </p:nvPr>
        </p:nvSpPr>
        <p:spPr>
          <a:xfrm>
            <a:off x="1188561" y="1965896"/>
            <a:ext cx="8229600" cy="4325112"/>
          </a:xfrm>
        </p:spPr>
        <p:txBody>
          <a:bodyPr/>
          <a:lstStyle/>
          <a:p>
            <a:r>
              <a:rPr lang="en-US" dirty="0" smtClean="0">
                <a:latin typeface="Calibri" pitchFamily="34" charset="0"/>
                <a:cs typeface="Calibri" pitchFamily="34" charset="0"/>
              </a:rPr>
              <a:t>Delinquency</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Crime</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Suicides</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Murders</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Prostitution</a:t>
            </a:r>
            <a:endParaRPr lang="sr-Latn-RS" dirty="0" smtClean="0">
              <a:latin typeface="Calibri" pitchFamily="34" charset="0"/>
              <a:cs typeface="Calibri" pitchFamily="34" charset="0"/>
            </a:endParaRPr>
          </a:p>
          <a:p>
            <a:r>
              <a:rPr lang="en-US" dirty="0" smtClean="0">
                <a:latin typeface="Calibri" pitchFamily="34" charset="0"/>
                <a:cs typeface="Calibri" pitchFamily="34" charset="0"/>
              </a:rPr>
              <a:t>Addictions</a:t>
            </a:r>
            <a:endParaRPr lang="en-US" dirty="0">
              <a:latin typeface="Calibri" pitchFamily="34" charset="0"/>
              <a:cs typeface="Calibri" pitchFamily="34" charset="0"/>
            </a:endParaRPr>
          </a:p>
        </p:txBody>
      </p:sp>
      <p:pic>
        <p:nvPicPr>
          <p:cNvPr id="4" name="Content Placeholder 3" descr="cognitive-triangle-300x236.jpg">
            <a:extLst>
              <a:ext uri="{FF2B5EF4-FFF2-40B4-BE49-F238E27FC236}">
                <a16:creationId xmlns:a16="http://schemas.microsoft.com/office/drawing/2014/main" xmlns="" id="{DDD28AF7-05EE-4807-B18B-3971530A167A}"/>
              </a:ext>
            </a:extLst>
          </p:cNvPr>
          <p:cNvPicPr>
            <a:picLocks noChangeAspect="1"/>
          </p:cNvPicPr>
          <p:nvPr/>
        </p:nvPicPr>
        <p:blipFill>
          <a:blip r:embed="rId2"/>
          <a:stretch>
            <a:fillRect/>
          </a:stretch>
        </p:blipFill>
        <p:spPr>
          <a:xfrm>
            <a:off x="5278464" y="1873856"/>
            <a:ext cx="5104351" cy="4015423"/>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7334" y="875714"/>
            <a:ext cx="10515600" cy="4351338"/>
          </a:xfrm>
        </p:spPr>
        <p:txBody>
          <a:bodyPr/>
          <a:lstStyle/>
          <a:p>
            <a:r>
              <a:rPr lang="sr-Latn-RS" dirty="0" smtClean="0">
                <a:latin typeface="Calibri" pitchFamily="34" charset="0"/>
                <a:cs typeface="Calibri" pitchFamily="34" charset="0"/>
              </a:rPr>
              <a:t>“</a:t>
            </a:r>
            <a:r>
              <a:rPr lang="en-GB" dirty="0" smtClean="0">
                <a:latin typeface="Calibri" pitchFamily="34" charset="0"/>
                <a:cs typeface="Calibri" pitchFamily="34" charset="0"/>
              </a:rPr>
              <a:t>By </a:t>
            </a:r>
            <a:r>
              <a:rPr lang="en-GB" dirty="0" smtClean="0">
                <a:latin typeface="Calibri" pitchFamily="34" charset="0"/>
                <a:cs typeface="Calibri" pitchFamily="34" charset="0"/>
              </a:rPr>
              <a:t>suppressing</a:t>
            </a:r>
            <a:r>
              <a:rPr lang="sr-Latn-RS" dirty="0" smtClean="0">
                <a:latin typeface="Calibri" pitchFamily="34" charset="0"/>
                <a:cs typeface="Calibri" pitchFamily="34" charset="0"/>
              </a:rPr>
              <a:t> “</a:t>
            </a:r>
            <a:r>
              <a:rPr lang="en-GB" dirty="0" smtClean="0">
                <a:latin typeface="Calibri" pitchFamily="34" charset="0"/>
                <a:cs typeface="Calibri" pitchFamily="34" charset="0"/>
              </a:rPr>
              <a:t> </a:t>
            </a:r>
            <a:r>
              <a:rPr lang="en-GB" dirty="0" smtClean="0">
                <a:latin typeface="Calibri" pitchFamily="34" charset="0"/>
                <a:cs typeface="Calibri" pitchFamily="34" charset="0"/>
              </a:rPr>
              <a:t>immune functions, stress </a:t>
            </a:r>
            <a:r>
              <a:rPr lang="en-GB" dirty="0" err="1" smtClean="0">
                <a:latin typeface="Calibri" pitchFamily="34" charset="0"/>
                <a:cs typeface="Calibri" pitchFamily="34" charset="0"/>
              </a:rPr>
              <a:t>favors</a:t>
            </a:r>
            <a:r>
              <a:rPr lang="en-GB" dirty="0" smtClean="0">
                <a:latin typeface="Calibri" pitchFamily="34" charset="0"/>
                <a:cs typeface="Calibri" pitchFamily="34" charset="0"/>
              </a:rPr>
              <a:t> the development of various infectious diseases</a:t>
            </a:r>
            <a:endParaRPr lang="sr-Latn-RS" dirty="0">
              <a:latin typeface="Calibri" pitchFamily="34" charset="0"/>
              <a:cs typeface="Calibri" pitchFamily="34" charset="0"/>
            </a:endParaRPr>
          </a:p>
          <a:p>
            <a:r>
              <a:rPr lang="en-GB" dirty="0" smtClean="0">
                <a:latin typeface="Calibri" pitchFamily="34" charset="0"/>
                <a:cs typeface="Calibri" pitchFamily="34" charset="0"/>
              </a:rPr>
              <a:t>Stress is also thought to play an important role in the development of malignancies</a:t>
            </a:r>
            <a:endParaRPr lang="sr-Latn-RS" dirty="0">
              <a:latin typeface="Calibri" pitchFamily="34" charset="0"/>
              <a:cs typeface="Calibri" pitchFamily="34" charset="0"/>
            </a:endParaRPr>
          </a:p>
        </p:txBody>
      </p:sp>
      <p:sp>
        <p:nvSpPr>
          <p:cNvPr id="4" name="Content Placeholder 2">
            <a:extLst>
              <a:ext uri="{FF2B5EF4-FFF2-40B4-BE49-F238E27FC236}">
                <a16:creationId xmlns:a16="http://schemas.microsoft.com/office/drawing/2014/main" xmlns="" id="{F4BF8ADE-BB8F-4FBF-9440-075678D4C9EB}"/>
              </a:ext>
            </a:extLst>
          </p:cNvPr>
          <p:cNvSpPr txBox="1">
            <a:spLocks/>
          </p:cNvSpPr>
          <p:nvPr/>
        </p:nvSpPr>
        <p:spPr>
          <a:xfrm>
            <a:off x="928280" y="2506662"/>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r-Latn-RS" dirty="0">
              <a:latin typeface="Calibri" pitchFamily="34" charset="0"/>
              <a:cs typeface="Calibri" pitchFamily="34" charset="0"/>
            </a:endParaRPr>
          </a:p>
          <a:p>
            <a:r>
              <a:rPr lang="en-GB" dirty="0" smtClean="0">
                <a:latin typeface="Calibri" pitchFamily="34" charset="0"/>
                <a:cs typeface="Calibri" pitchFamily="34" charset="0"/>
              </a:rPr>
              <a:t>All diseases are psychosomatic or </a:t>
            </a:r>
            <a:r>
              <a:rPr lang="en-GB" dirty="0" err="1" smtClean="0">
                <a:latin typeface="Calibri" pitchFamily="34" charset="0"/>
                <a:cs typeface="Calibri" pitchFamily="34" charset="0"/>
              </a:rPr>
              <a:t>somatopsychic</a:t>
            </a:r>
            <a:r>
              <a:rPr lang="en-GB" dirty="0" smtClean="0">
                <a:latin typeface="Calibri" pitchFamily="34" charset="0"/>
                <a:cs typeface="Calibri" pitchFamily="34" charset="0"/>
              </a:rPr>
              <a:t> to a greater or lesser extent</a:t>
            </a:r>
            <a:endParaRPr lang="sr-Latn-RS" dirty="0">
              <a:latin typeface="Calibri" pitchFamily="34" charset="0"/>
              <a:cs typeface="Calibri" pitchFamily="34" charset="0"/>
            </a:endParaRPr>
          </a:p>
          <a:p>
            <a:r>
              <a:rPr lang="en-GB" dirty="0" smtClean="0">
                <a:latin typeface="Calibri" pitchFamily="34" charset="0"/>
                <a:cs typeface="Calibri" pitchFamily="34" charset="0"/>
              </a:rPr>
              <a:t>The analysis of every stress reaction should be holistic.</a:t>
            </a:r>
            <a:endParaRPr lang="sr-Latn-R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Calibri" pitchFamily="34" charset="0"/>
                <a:cs typeface="Calibri" pitchFamily="34" charset="0"/>
              </a:rPr>
              <a:t>Disorders related to stress</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p:txBody>
          <a:bodyPr/>
          <a:lstStyle/>
          <a:p>
            <a:endParaRPr lang="sr-Latn-RS" dirty="0">
              <a:latin typeface="Calibri" pitchFamily="34" charset="0"/>
              <a:cs typeface="Calibri" pitchFamily="34" charset="0"/>
            </a:endParaRPr>
          </a:p>
          <a:p>
            <a:r>
              <a:rPr lang="en-US" b="1" u="sng" dirty="0" smtClean="0">
                <a:latin typeface="Calibri" pitchFamily="34" charset="0"/>
                <a:cs typeface="Calibri" pitchFamily="34" charset="0"/>
              </a:rPr>
              <a:t>Psychiatric disorders:</a:t>
            </a:r>
            <a:endParaRPr lang="sr-Latn-RS" dirty="0">
              <a:latin typeface="Calibri" pitchFamily="34" charset="0"/>
              <a:cs typeface="Calibri" pitchFamily="34" charset="0"/>
            </a:endParaRPr>
          </a:p>
          <a:p>
            <a:pPr>
              <a:buFontTx/>
              <a:buChar char="-"/>
            </a:pPr>
            <a:r>
              <a:rPr lang="en-GB" dirty="0" smtClean="0">
                <a:latin typeface="Calibri" pitchFamily="34" charset="0"/>
                <a:cs typeface="Calibri" pitchFamily="34" charset="0"/>
              </a:rPr>
              <a:t>Acute reaction to </a:t>
            </a:r>
            <a:r>
              <a:rPr lang="en-GB" dirty="0" smtClean="0">
                <a:latin typeface="Calibri" pitchFamily="34" charset="0"/>
                <a:cs typeface="Calibri" pitchFamily="34" charset="0"/>
              </a:rPr>
              <a:t>stress</a:t>
            </a:r>
            <a:endParaRPr lang="sr-Latn-RS" dirty="0" smtClean="0">
              <a:latin typeface="Calibri" pitchFamily="34" charset="0"/>
              <a:cs typeface="Calibri" pitchFamily="34" charset="0"/>
            </a:endParaRPr>
          </a:p>
          <a:p>
            <a:pPr>
              <a:buFontTx/>
              <a:buChar char="-"/>
            </a:pPr>
            <a:r>
              <a:rPr lang="en-GB" dirty="0" smtClean="0">
                <a:latin typeface="Calibri" pitchFamily="34" charset="0"/>
                <a:cs typeface="Calibri" pitchFamily="34" charset="0"/>
              </a:rPr>
              <a:t>Posttraumatic </a:t>
            </a:r>
            <a:r>
              <a:rPr lang="en-GB" dirty="0" smtClean="0">
                <a:latin typeface="Calibri" pitchFamily="34" charset="0"/>
                <a:cs typeface="Calibri" pitchFamily="34" charset="0"/>
              </a:rPr>
              <a:t>Stress </a:t>
            </a:r>
            <a:r>
              <a:rPr lang="en-GB" dirty="0" smtClean="0">
                <a:latin typeface="Calibri" pitchFamily="34" charset="0"/>
                <a:cs typeface="Calibri" pitchFamily="34" charset="0"/>
              </a:rPr>
              <a:t>Disorder</a:t>
            </a:r>
            <a:endParaRPr lang="sr-Latn-RS" dirty="0" smtClean="0">
              <a:latin typeface="Calibri" pitchFamily="34" charset="0"/>
              <a:cs typeface="Calibri" pitchFamily="34" charset="0"/>
            </a:endParaRPr>
          </a:p>
          <a:p>
            <a:pPr>
              <a:buFontTx/>
              <a:buChar char="-"/>
            </a:pPr>
            <a:r>
              <a:rPr lang="en-GB" dirty="0" smtClean="0">
                <a:latin typeface="Calibri" pitchFamily="34" charset="0"/>
                <a:cs typeface="Calibri" pitchFamily="34" charset="0"/>
              </a:rPr>
              <a:t>Adjustment </a:t>
            </a:r>
            <a:r>
              <a:rPr lang="en-GB" dirty="0" smtClean="0">
                <a:latin typeface="Calibri" pitchFamily="34" charset="0"/>
                <a:cs typeface="Calibri" pitchFamily="34" charset="0"/>
              </a:rPr>
              <a:t>disorder</a:t>
            </a:r>
            <a:endParaRPr lang="sr-Latn-RS" dirty="0"/>
          </a:p>
          <a:p>
            <a:pPr>
              <a:buNone/>
            </a:pP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377"/>
            <a:ext cx="10515600" cy="1325563"/>
          </a:xfrm>
        </p:spPr>
        <p:txBody>
          <a:bodyPr/>
          <a:lstStyle/>
          <a:p>
            <a:pPr algn="ctr"/>
            <a:r>
              <a:rPr lang="en-GB" dirty="0" smtClean="0">
                <a:latin typeface="Calibri" pitchFamily="34" charset="0"/>
                <a:cs typeface="Calibri" pitchFamily="34" charset="0"/>
              </a:rPr>
              <a:t>Acute reaction to stress</a:t>
            </a:r>
            <a:endParaRPr lang="sr-Latn-RS" dirty="0" smtClean="0">
              <a:latin typeface="Calibri" pitchFamily="34" charset="0"/>
              <a:cs typeface="Calibri" pitchFamily="34" charset="0"/>
            </a:endParaRPr>
          </a:p>
        </p:txBody>
      </p:sp>
      <p:sp>
        <p:nvSpPr>
          <p:cNvPr id="3" name="Content Placeholder 2"/>
          <p:cNvSpPr>
            <a:spLocks noGrp="1"/>
          </p:cNvSpPr>
          <p:nvPr>
            <p:ph sz="quarter" idx="1"/>
          </p:nvPr>
        </p:nvSpPr>
        <p:spPr>
          <a:xfrm>
            <a:off x="838200" y="1473940"/>
            <a:ext cx="10515600" cy="1737805"/>
          </a:xfrm>
        </p:spPr>
        <p:txBody>
          <a:bodyPr/>
          <a:lstStyle/>
          <a:p>
            <a:pPr>
              <a:buNone/>
            </a:pPr>
            <a:r>
              <a:rPr lang="en-GB" dirty="0" smtClean="0">
                <a:latin typeface="Calibri" pitchFamily="34" charset="0"/>
                <a:cs typeface="Calibri" pitchFamily="34" charset="0"/>
              </a:rPr>
              <a:t>It represents a reaction that lasts for hours or days and occurs in an individual immediately (within 1 hour) as a response to great stress/trauma, whereby that stressor directly threatens the life of the individual or his loved ones</a:t>
            </a:r>
            <a:endParaRPr lang="en-US" dirty="0"/>
          </a:p>
        </p:txBody>
      </p:sp>
      <p:sp>
        <p:nvSpPr>
          <p:cNvPr id="4" name="Content Placeholder 2">
            <a:extLst>
              <a:ext uri="{FF2B5EF4-FFF2-40B4-BE49-F238E27FC236}">
                <a16:creationId xmlns:a16="http://schemas.microsoft.com/office/drawing/2014/main" xmlns="" id="{B9C4DA67-2790-4F4D-8E70-D66AD78DEBC4}"/>
              </a:ext>
            </a:extLst>
          </p:cNvPr>
          <p:cNvSpPr txBox="1">
            <a:spLocks/>
          </p:cNvSpPr>
          <p:nvPr/>
        </p:nvSpPr>
        <p:spPr>
          <a:xfrm>
            <a:off x="838200" y="3842059"/>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GB" b="1" u="sng" dirty="0" smtClean="0">
                <a:latin typeface="Calibri" pitchFamily="34" charset="0"/>
                <a:cs typeface="Calibri" pitchFamily="34" charset="0"/>
              </a:rPr>
              <a:t>The </a:t>
            </a:r>
            <a:r>
              <a:rPr lang="en-GB" b="1" u="sng" dirty="0" err="1" smtClean="0">
                <a:latin typeface="Calibri" pitchFamily="34" charset="0"/>
                <a:cs typeface="Calibri" pitchFamily="34" charset="0"/>
              </a:rPr>
              <a:t>etiology</a:t>
            </a:r>
            <a:r>
              <a:rPr lang="en-GB" b="1" u="sng" dirty="0" smtClean="0">
                <a:latin typeface="Calibri" pitchFamily="34" charset="0"/>
                <a:cs typeface="Calibri" pitchFamily="34" charset="0"/>
              </a:rPr>
              <a:t>:</a:t>
            </a:r>
            <a:endParaRPr lang="sr-Latn-RS" b="1" u="sng" dirty="0" smtClean="0">
              <a:latin typeface="Calibri" pitchFamily="34" charset="0"/>
              <a:cs typeface="Calibri" pitchFamily="34" charset="0"/>
            </a:endParaRPr>
          </a:p>
          <a:p>
            <a:r>
              <a:rPr lang="en-GB" dirty="0" smtClean="0">
                <a:latin typeface="Calibri" pitchFamily="34" charset="0"/>
                <a:cs typeface="Calibri" pitchFamily="34" charset="0"/>
              </a:rPr>
              <a:t>Characteristics </a:t>
            </a:r>
            <a:r>
              <a:rPr lang="en-GB" dirty="0" smtClean="0">
                <a:latin typeface="Calibri" pitchFamily="34" charset="0"/>
                <a:cs typeface="Calibri" pitchFamily="34" charset="0"/>
              </a:rPr>
              <a:t>of </a:t>
            </a:r>
            <a:r>
              <a:rPr lang="en-GB" dirty="0" smtClean="0">
                <a:latin typeface="Calibri" pitchFamily="34" charset="0"/>
                <a:cs typeface="Calibri" pitchFamily="34" charset="0"/>
              </a:rPr>
              <a:t>stressors</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Biological predisposition</a:t>
            </a:r>
            <a:endParaRPr lang="sr-Latn-RS" dirty="0" smtClean="0">
              <a:latin typeface="Calibri" pitchFamily="34" charset="0"/>
              <a:cs typeface="Calibri" pitchFamily="34" charset="0"/>
            </a:endParaRPr>
          </a:p>
          <a:p>
            <a:r>
              <a:rPr lang="en-GB" dirty="0" smtClean="0">
                <a:latin typeface="Calibri" pitchFamily="34" charset="0"/>
                <a:cs typeface="Calibri" pitchFamily="34" charset="0"/>
              </a:rPr>
              <a:t>The </a:t>
            </a:r>
            <a:r>
              <a:rPr lang="en-GB" dirty="0" smtClean="0">
                <a:latin typeface="Calibri" pitchFamily="34" charset="0"/>
                <a:cs typeface="Calibri" pitchFamily="34" charset="0"/>
              </a:rPr>
              <a:t>presence of help in times of exposure to stressors</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b="1" dirty="0" err="1">
                <a:latin typeface="Calibri" pitchFamily="34" charset="0"/>
                <a:cs typeface="Calibri" pitchFamily="34" charset="0"/>
              </a:rPr>
              <a:t>Acute</a:t>
            </a:r>
            <a:r>
              <a:rPr lang="sr-Latn-RS" b="1" dirty="0">
                <a:latin typeface="Calibri" pitchFamily="34" charset="0"/>
                <a:cs typeface="Calibri" pitchFamily="34" charset="0"/>
              </a:rPr>
              <a:t> </a:t>
            </a: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reaction</a:t>
            </a:r>
            <a:endParaRPr lang="en-US" dirty="0"/>
          </a:p>
        </p:txBody>
      </p:sp>
      <p:sp>
        <p:nvSpPr>
          <p:cNvPr id="3" name="Content Placeholder 2"/>
          <p:cNvSpPr>
            <a:spLocks noGrp="1"/>
          </p:cNvSpPr>
          <p:nvPr>
            <p:ph sz="quarter" idx="1"/>
          </p:nvPr>
        </p:nvSpPr>
        <p:spPr/>
        <p:txBody>
          <a:bodyPr/>
          <a:lstStyle/>
          <a:p>
            <a:r>
              <a:rPr lang="en-US" b="1" u="sng" dirty="0">
                <a:latin typeface="Calibri" pitchFamily="34" charset="0"/>
                <a:cs typeface="Calibri" pitchFamily="34" charset="0"/>
              </a:rPr>
              <a:t>Clinical picture:</a:t>
            </a:r>
          </a:p>
          <a:p>
            <a:endParaRPr lang="en-US" b="1" u="sng" dirty="0">
              <a:latin typeface="Calibri" pitchFamily="34" charset="0"/>
              <a:cs typeface="Calibri" pitchFamily="34" charset="0"/>
            </a:endParaRPr>
          </a:p>
          <a:p>
            <a:pPr marL="0" indent="0">
              <a:buNone/>
            </a:pPr>
            <a:r>
              <a:rPr lang="en-US" dirty="0">
                <a:latin typeface="Calibri" pitchFamily="34" charset="0"/>
                <a:cs typeface="Calibri" pitchFamily="34" charset="0"/>
              </a:rPr>
              <a:t>In the first moments, a person feels dazed, confused, disoriented</a:t>
            </a:r>
          </a:p>
          <a:p>
            <a:pPr marL="0" indent="0">
              <a:buNone/>
            </a:pPr>
            <a:r>
              <a:rPr lang="en-US" dirty="0">
                <a:latin typeface="Calibri" pitchFamily="34" charset="0"/>
                <a:cs typeface="Calibri" pitchFamily="34" charset="0"/>
              </a:rPr>
              <a:t>Later - agitated, hyperactive, "out of place", hyperactivity of the autonomic nervous system </a:t>
            </a:r>
            <a:r>
              <a:rPr lang="en-US">
                <a:latin typeface="Calibri" pitchFamily="34" charset="0"/>
                <a:cs typeface="Calibri" pitchFamily="34" charset="0"/>
              </a:rPr>
              <a:t>is present, </a:t>
            </a:r>
            <a:r>
              <a:rPr lang="en-US" dirty="0">
                <a:latin typeface="Calibri" pitchFamily="34" charset="0"/>
                <a:cs typeface="Calibri" pitchFamily="34" charset="0"/>
              </a:rPr>
              <a:t>numbness or stupor</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b="1" dirty="0" err="1">
                <a:latin typeface="Calibri" pitchFamily="34" charset="0"/>
                <a:cs typeface="Calibri" pitchFamily="34" charset="0"/>
              </a:rPr>
              <a:t>Acute</a:t>
            </a:r>
            <a:r>
              <a:rPr lang="sr-Latn-RS" b="1" dirty="0">
                <a:latin typeface="Calibri" pitchFamily="34" charset="0"/>
                <a:cs typeface="Calibri" pitchFamily="34" charset="0"/>
              </a:rPr>
              <a:t> </a:t>
            </a: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reaction</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p:txBody>
          <a:bodyPr>
            <a:normAutofit fontScale="92500" lnSpcReduction="10000"/>
          </a:bodyPr>
          <a:lstStyle/>
          <a:p>
            <a:endParaRPr lang="sr-Latn-RS" dirty="0">
              <a:latin typeface="Calibri" pitchFamily="34" charset="0"/>
              <a:cs typeface="Calibri" pitchFamily="34" charset="0"/>
            </a:endParaRPr>
          </a:p>
          <a:p>
            <a:pPr marL="514350" indent="-514350">
              <a:buAutoNum type="arabicPeriod"/>
            </a:pPr>
            <a:r>
              <a:rPr lang="en-US" dirty="0">
                <a:latin typeface="Calibri" pitchFamily="34" charset="0"/>
                <a:cs typeface="Calibri" pitchFamily="34" charset="0"/>
              </a:rPr>
              <a:t>The symptoms are varied and usually of a variable character: in addition to the initial state of stupor, depression, fear, anger, despair, hyperactivity and withdrawal can be encountered, but no single symptom dominates the clinical picture for a long time.</a:t>
            </a:r>
          </a:p>
          <a:p>
            <a:pPr marL="514350" indent="-514350">
              <a:buAutoNum type="arabicPeriod"/>
            </a:pPr>
            <a:r>
              <a:rPr lang="en-US" dirty="0">
                <a:latin typeface="Calibri" pitchFamily="34" charset="0"/>
                <a:cs typeface="Calibri" pitchFamily="34" charset="0"/>
              </a:rPr>
              <a:t>Symptoms disappear quickly if the person can get away from the traumatic environment; they usually subside in 24-48 hours, they are minimally expressed after 72 hours</a:t>
            </a:r>
          </a:p>
          <a:p>
            <a:pPr marL="514350" indent="-514350">
              <a:buAutoNum type="arabicPeriod"/>
            </a:pPr>
            <a:endParaRPr lang="en-US" dirty="0">
              <a:latin typeface="Calibri" pitchFamily="34" charset="0"/>
              <a:cs typeface="Calibri" pitchFamily="34" charset="0"/>
            </a:endParaRPr>
          </a:p>
          <a:p>
            <a:pPr marL="0" indent="0">
              <a:buNone/>
            </a:pPr>
            <a:r>
              <a:rPr lang="en-US" dirty="0">
                <a:latin typeface="Calibri" pitchFamily="34" charset="0"/>
                <a:cs typeface="Calibri" pitchFamily="34" charset="0"/>
              </a:rPr>
              <a:t>* </a:t>
            </a:r>
            <a:r>
              <a:rPr lang="en-US" b="1" dirty="0">
                <a:latin typeface="Calibri" pitchFamily="34" charset="0"/>
                <a:cs typeface="Calibri" pitchFamily="34" charset="0"/>
              </a:rPr>
              <a:t>There must be a clear connection between the effect of severe stress and the onset of symptoms!!!</a:t>
            </a:r>
            <a:endParaRPr lang="en-US" b="1" i="1" dirty="0">
              <a:latin typeface="Calibri" pitchFamily="34" charset="0"/>
              <a:cs typeface="Calibri"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5"/>
            <a:ext cx="10515600" cy="1325563"/>
          </a:xfrm>
        </p:spPr>
        <p:txBody>
          <a:bodyPr/>
          <a:lstStyle/>
          <a:p>
            <a:pPr algn="ctr"/>
            <a:r>
              <a:rPr lang="sr-Latn-RS" b="1" dirty="0">
                <a:latin typeface="Calibri" pitchFamily="34" charset="0"/>
                <a:cs typeface="Calibri" pitchFamily="34" charset="0"/>
              </a:rPr>
              <a:t>Post-</a:t>
            </a:r>
            <a:r>
              <a:rPr lang="sr-Latn-RS" b="1" dirty="0" err="1">
                <a:latin typeface="Calibri" pitchFamily="34" charset="0"/>
                <a:cs typeface="Calibri" pitchFamily="34" charset="0"/>
              </a:rPr>
              <a:t>traumatic</a:t>
            </a:r>
            <a:r>
              <a:rPr lang="sr-Latn-RS" b="1" dirty="0">
                <a:latin typeface="Calibri" pitchFamily="34" charset="0"/>
                <a:cs typeface="Calibri" pitchFamily="34" charset="0"/>
              </a:rPr>
              <a:t> </a:t>
            </a: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disorder</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a:xfrm>
            <a:off x="452761" y="1133166"/>
            <a:ext cx="10901039" cy="1769831"/>
          </a:xfrm>
        </p:spPr>
        <p:txBody>
          <a:bodyPr/>
          <a:lstStyle/>
          <a:p>
            <a:r>
              <a:rPr lang="en-US" dirty="0">
                <a:latin typeface="Calibri" pitchFamily="34" charset="0"/>
                <a:cs typeface="Calibri" pitchFamily="34" charset="0"/>
              </a:rPr>
              <a:t>It occurs as a delayed or prolonged reaction to a stressful event of shorter or longer duration of an extremely threatening or catastrophic nature, which can be assumed to cause great suffering, i.e. psychological disorder, in almost everyone.</a:t>
            </a:r>
            <a:endParaRPr lang="en-US" dirty="0"/>
          </a:p>
        </p:txBody>
      </p:sp>
      <p:sp>
        <p:nvSpPr>
          <p:cNvPr id="4" name="Content Placeholder 2">
            <a:extLst>
              <a:ext uri="{FF2B5EF4-FFF2-40B4-BE49-F238E27FC236}">
                <a16:creationId xmlns:a16="http://schemas.microsoft.com/office/drawing/2014/main" xmlns="" id="{31C1F06A-536A-4342-8BBD-735A8C9C12C1}"/>
              </a:ext>
            </a:extLst>
          </p:cNvPr>
          <p:cNvSpPr txBox="1">
            <a:spLocks/>
          </p:cNvSpPr>
          <p:nvPr/>
        </p:nvSpPr>
        <p:spPr>
          <a:xfrm>
            <a:off x="838200" y="2752842"/>
            <a:ext cx="10515600" cy="4086903"/>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r-Latn-RS" b="1" u="sng" dirty="0">
              <a:latin typeface="Calibri" pitchFamily="34" charset="0"/>
              <a:cs typeface="Calibri" pitchFamily="34" charset="0"/>
            </a:endParaRPr>
          </a:p>
          <a:p>
            <a:r>
              <a:rPr lang="en-US" b="1" u="sng" dirty="0">
                <a:latin typeface="Calibri" pitchFamily="34" charset="0"/>
                <a:cs typeface="Calibri" pitchFamily="34" charset="0"/>
              </a:rPr>
              <a:t>Etiology:</a:t>
            </a:r>
          </a:p>
          <a:p>
            <a:pPr marL="514350" indent="-514350">
              <a:buFont typeface="+mj-lt"/>
              <a:buAutoNum type="arabicPeriod"/>
            </a:pPr>
            <a:r>
              <a:rPr lang="en-US" dirty="0">
                <a:latin typeface="Calibri" pitchFamily="34" charset="0"/>
                <a:cs typeface="Calibri" pitchFamily="34" charset="0"/>
              </a:rPr>
              <a:t>A traumatic </a:t>
            </a:r>
            <a:r>
              <a:rPr lang="en-US" dirty="0" err="1">
                <a:latin typeface="Calibri" pitchFamily="34" charset="0"/>
                <a:cs typeface="Calibri" pitchFamily="34" charset="0"/>
              </a:rPr>
              <a:t>eventIncreased</a:t>
            </a:r>
            <a:r>
              <a:rPr lang="en-US" dirty="0">
                <a:latin typeface="Calibri" pitchFamily="34" charset="0"/>
                <a:cs typeface="Calibri" pitchFamily="34" charset="0"/>
              </a:rPr>
              <a:t> vulnerability of the person</a:t>
            </a:r>
          </a:p>
          <a:p>
            <a:pPr marL="514350" indent="-514350">
              <a:buFont typeface="+mj-lt"/>
              <a:buAutoNum type="arabicPeriod"/>
            </a:pPr>
            <a:r>
              <a:rPr lang="en-US" dirty="0">
                <a:latin typeface="Calibri" pitchFamily="34" charset="0"/>
                <a:cs typeface="Calibri" pitchFamily="34" charset="0"/>
              </a:rPr>
              <a:t>Significance of suffered trauma in childhood</a:t>
            </a:r>
          </a:p>
          <a:p>
            <a:pPr marL="514350" indent="-514350">
              <a:buFont typeface="+mj-lt"/>
              <a:buAutoNum type="arabicPeriod"/>
            </a:pPr>
            <a:r>
              <a:rPr lang="en-US" dirty="0">
                <a:latin typeface="Calibri" pitchFamily="34" charset="0"/>
                <a:cs typeface="Calibri" pitchFamily="34" charset="0"/>
              </a:rPr>
              <a:t>Importance of secondary profit</a:t>
            </a:r>
          </a:p>
          <a:p>
            <a:pPr marL="514350" indent="-514350">
              <a:buFont typeface="+mj-lt"/>
              <a:buAutoNum type="arabicPeriod"/>
            </a:pPr>
            <a:r>
              <a:rPr lang="en-US" dirty="0">
                <a:latin typeface="Calibri" pitchFamily="34" charset="0"/>
                <a:cs typeface="Calibri" pitchFamily="34" charset="0"/>
              </a:rPr>
              <a:t>Classical conditioning: "anything that resembles trauma causes fear“</a:t>
            </a:r>
          </a:p>
          <a:p>
            <a:pPr marL="514350" indent="-514350">
              <a:buFont typeface="+mj-lt"/>
              <a:buAutoNum type="arabicPeriod"/>
            </a:pPr>
            <a:r>
              <a:rPr lang="en-US" dirty="0">
                <a:latin typeface="Calibri" pitchFamily="34" charset="0"/>
                <a:cs typeface="Calibri" pitchFamily="34" charset="0"/>
              </a:rPr>
              <a:t>Instrumental conditioning: "avoidance of anything reminiscent of the trauma“</a:t>
            </a:r>
          </a:p>
          <a:p>
            <a:pPr marL="514350" indent="-514350">
              <a:buFont typeface="+mj-lt"/>
              <a:buAutoNum type="arabicPeriod"/>
            </a:pPr>
            <a:r>
              <a:rPr lang="en-US" dirty="0">
                <a:latin typeface="Calibri" pitchFamily="34" charset="0"/>
                <a:cs typeface="Calibri" pitchFamily="34" charset="0"/>
              </a:rPr>
              <a:t>Biological theories: noradrenaline, serotonin, HHA axis..</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b="1" dirty="0">
                <a:latin typeface="Calibri" pitchFamily="34" charset="0"/>
                <a:cs typeface="Calibri" pitchFamily="34" charset="0"/>
              </a:rPr>
              <a:t>Post-</a:t>
            </a:r>
            <a:r>
              <a:rPr lang="sr-Latn-RS" b="1" dirty="0" err="1">
                <a:latin typeface="Calibri" pitchFamily="34" charset="0"/>
                <a:cs typeface="Calibri" pitchFamily="34" charset="0"/>
              </a:rPr>
              <a:t>traumatic</a:t>
            </a:r>
            <a:r>
              <a:rPr lang="sr-Latn-RS" b="1" dirty="0">
                <a:latin typeface="Calibri" pitchFamily="34" charset="0"/>
                <a:cs typeface="Calibri" pitchFamily="34" charset="0"/>
              </a:rPr>
              <a:t> </a:t>
            </a: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disorder</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p:txBody>
          <a:bodyPr/>
          <a:lstStyle/>
          <a:p>
            <a:r>
              <a:rPr lang="sr-Latn-RS" b="1" u="sng" dirty="0" err="1">
                <a:latin typeface="Calibri" pitchFamily="34" charset="0"/>
                <a:cs typeface="Calibri" pitchFamily="34" charset="0"/>
              </a:rPr>
              <a:t>Clinical</a:t>
            </a:r>
            <a:r>
              <a:rPr lang="sr-Latn-RS" b="1" u="sng" dirty="0">
                <a:latin typeface="Calibri" pitchFamily="34" charset="0"/>
                <a:cs typeface="Calibri" pitchFamily="34" charset="0"/>
              </a:rPr>
              <a:t> </a:t>
            </a:r>
            <a:r>
              <a:rPr lang="sr-Latn-RS" b="1" u="sng" dirty="0" err="1">
                <a:latin typeface="Calibri" pitchFamily="34" charset="0"/>
                <a:cs typeface="Calibri" pitchFamily="34" charset="0"/>
              </a:rPr>
              <a:t>picture</a:t>
            </a:r>
            <a:r>
              <a:rPr lang="sr-Latn-RS" b="1" u="sng" dirty="0">
                <a:latin typeface="Calibri" pitchFamily="34" charset="0"/>
                <a:cs typeface="Calibri" pitchFamily="34" charset="0"/>
              </a:rPr>
              <a:t> (</a:t>
            </a:r>
            <a:r>
              <a:rPr lang="sr-Latn-RS" b="1" u="sng" dirty="0" err="1">
                <a:latin typeface="Calibri" pitchFamily="34" charset="0"/>
                <a:cs typeface="Calibri" pitchFamily="34" charset="0"/>
              </a:rPr>
              <a:t>trias</a:t>
            </a:r>
            <a:r>
              <a:rPr lang="sr-Latn-RS" b="1" u="sng" dirty="0">
                <a:latin typeface="Calibri" pitchFamily="34" charset="0"/>
                <a:cs typeface="Calibri" pitchFamily="34" charset="0"/>
              </a:rPr>
              <a:t> </a:t>
            </a:r>
            <a:r>
              <a:rPr lang="sr-Latn-RS" b="1" u="sng" dirty="0" err="1">
                <a:latin typeface="Calibri" pitchFamily="34" charset="0"/>
                <a:cs typeface="Calibri" pitchFamily="34" charset="0"/>
              </a:rPr>
              <a:t>of</a:t>
            </a:r>
            <a:r>
              <a:rPr lang="sr-Latn-RS" b="1" u="sng" dirty="0">
                <a:latin typeface="Calibri" pitchFamily="34" charset="0"/>
                <a:cs typeface="Calibri" pitchFamily="34" charset="0"/>
              </a:rPr>
              <a:t> </a:t>
            </a:r>
            <a:r>
              <a:rPr lang="sr-Latn-RS" b="1" u="sng" dirty="0" err="1">
                <a:latin typeface="Calibri" pitchFamily="34" charset="0"/>
                <a:cs typeface="Calibri" pitchFamily="34" charset="0"/>
              </a:rPr>
              <a:t>symptoms</a:t>
            </a:r>
            <a:r>
              <a:rPr lang="sr-Latn-RS" b="1" u="sng" dirty="0">
                <a:latin typeface="Calibri" pitchFamily="34" charset="0"/>
                <a:cs typeface="Calibri" pitchFamily="34" charset="0"/>
              </a:rPr>
              <a:t>):</a:t>
            </a:r>
            <a:endParaRPr lang="en-US" b="1" u="sng" dirty="0">
              <a:latin typeface="Calibri" pitchFamily="34" charset="0"/>
              <a:cs typeface="Calibri" pitchFamily="34" charset="0"/>
            </a:endParaRPr>
          </a:p>
          <a:p>
            <a:pPr marL="0" indent="0">
              <a:buNone/>
            </a:pPr>
            <a:endParaRPr lang="en-US" b="1" u="sng" dirty="0">
              <a:latin typeface="Calibri" pitchFamily="34" charset="0"/>
              <a:cs typeface="Calibri" pitchFamily="34" charset="0"/>
            </a:endParaRPr>
          </a:p>
          <a:p>
            <a:pPr marL="514350" indent="-514350">
              <a:buFont typeface="+mj-lt"/>
              <a:buAutoNum type="arabicPeriod"/>
            </a:pPr>
            <a:r>
              <a:rPr lang="sr-Latn-RS" dirty="0" err="1">
                <a:latin typeface="Calibri" pitchFamily="34" charset="0"/>
                <a:cs typeface="Calibri" pitchFamily="34" charset="0"/>
              </a:rPr>
              <a:t>Reliving</a:t>
            </a:r>
            <a:r>
              <a:rPr lang="sr-Latn-RS" dirty="0">
                <a:latin typeface="Calibri" pitchFamily="34" charset="0"/>
                <a:cs typeface="Calibri" pitchFamily="34" charset="0"/>
              </a:rPr>
              <a:t> </a:t>
            </a:r>
            <a:r>
              <a:rPr lang="sr-Latn-RS" dirty="0" err="1">
                <a:latin typeface="Calibri" pitchFamily="34" charset="0"/>
                <a:cs typeface="Calibri" pitchFamily="34" charset="0"/>
              </a:rPr>
              <a:t>the</a:t>
            </a:r>
            <a:r>
              <a:rPr lang="sr-Latn-RS" dirty="0">
                <a:latin typeface="Calibri" pitchFamily="34" charset="0"/>
                <a:cs typeface="Calibri" pitchFamily="34" charset="0"/>
              </a:rPr>
              <a:t> </a:t>
            </a:r>
            <a:r>
              <a:rPr lang="sr-Latn-RS" dirty="0" err="1">
                <a:latin typeface="Calibri" pitchFamily="34" charset="0"/>
                <a:cs typeface="Calibri" pitchFamily="34" charset="0"/>
              </a:rPr>
              <a:t>traumatic</a:t>
            </a:r>
            <a:r>
              <a:rPr lang="sr-Latn-RS" dirty="0">
                <a:latin typeface="Calibri" pitchFamily="34" charset="0"/>
                <a:cs typeface="Calibri" pitchFamily="34" charset="0"/>
              </a:rPr>
              <a:t> </a:t>
            </a:r>
            <a:r>
              <a:rPr lang="sr-Latn-RS" dirty="0" err="1">
                <a:latin typeface="Calibri" pitchFamily="34" charset="0"/>
                <a:cs typeface="Calibri" pitchFamily="34" charset="0"/>
              </a:rPr>
              <a:t>event</a:t>
            </a:r>
            <a:r>
              <a:rPr lang="sr-Latn-RS" dirty="0">
                <a:latin typeface="Calibri" pitchFamily="34" charset="0"/>
                <a:cs typeface="Calibri" pitchFamily="34" charset="0"/>
              </a:rPr>
              <a:t> (</a:t>
            </a:r>
            <a:r>
              <a:rPr lang="sr-Latn-RS" dirty="0" err="1">
                <a:latin typeface="Calibri" pitchFamily="34" charset="0"/>
                <a:cs typeface="Calibri" pitchFamily="34" charset="0"/>
              </a:rPr>
              <a:t>repetitive</a:t>
            </a:r>
            <a:r>
              <a:rPr lang="sr-Latn-RS" dirty="0">
                <a:latin typeface="Calibri" pitchFamily="34" charset="0"/>
                <a:cs typeface="Calibri" pitchFamily="34" charset="0"/>
              </a:rPr>
              <a:t> </a:t>
            </a:r>
            <a:r>
              <a:rPr lang="sr-Latn-RS" dirty="0" err="1">
                <a:latin typeface="Calibri" pitchFamily="34" charset="0"/>
                <a:cs typeface="Calibri" pitchFamily="34" charset="0"/>
              </a:rPr>
              <a:t>images</a:t>
            </a:r>
            <a:r>
              <a:rPr lang="sr-Latn-RS" dirty="0">
                <a:latin typeface="Calibri" pitchFamily="34" charset="0"/>
                <a:cs typeface="Calibri" pitchFamily="34" charset="0"/>
              </a:rPr>
              <a:t>, </a:t>
            </a:r>
            <a:r>
              <a:rPr lang="sr-Latn-RS" dirty="0" err="1">
                <a:latin typeface="Calibri" pitchFamily="34" charset="0"/>
                <a:cs typeface="Calibri" pitchFamily="34" charset="0"/>
              </a:rPr>
              <a:t>repetitive</a:t>
            </a:r>
            <a:r>
              <a:rPr lang="sr-Latn-RS" dirty="0">
                <a:latin typeface="Calibri" pitchFamily="34" charset="0"/>
                <a:cs typeface="Calibri" pitchFamily="34" charset="0"/>
              </a:rPr>
              <a:t> </a:t>
            </a:r>
            <a:r>
              <a:rPr lang="sr-Latn-RS" dirty="0" err="1">
                <a:latin typeface="Calibri" pitchFamily="34" charset="0"/>
                <a:cs typeface="Calibri" pitchFamily="34" charset="0"/>
              </a:rPr>
              <a:t>dreams</a:t>
            </a:r>
            <a:r>
              <a:rPr lang="sr-Latn-RS" dirty="0">
                <a:latin typeface="Calibri" pitchFamily="34" charset="0"/>
                <a:cs typeface="Calibri" pitchFamily="34" charset="0"/>
              </a:rPr>
              <a:t>, </a:t>
            </a:r>
            <a:r>
              <a:rPr lang="sr-Latn-RS" dirty="0" err="1">
                <a:latin typeface="Calibri" pitchFamily="34" charset="0"/>
                <a:cs typeface="Calibri" pitchFamily="34" charset="0"/>
              </a:rPr>
              <a:t>nightmares</a:t>
            </a:r>
            <a:r>
              <a:rPr lang="sr-Latn-RS" dirty="0">
                <a:latin typeface="Calibri" pitchFamily="34" charset="0"/>
                <a:cs typeface="Calibri" pitchFamily="34" charset="0"/>
              </a:rPr>
              <a:t>, </a:t>
            </a:r>
            <a:r>
              <a:rPr lang="sr-Latn-RS" dirty="0" err="1">
                <a:latin typeface="Calibri" pitchFamily="34" charset="0"/>
                <a:cs typeface="Calibri" pitchFamily="34" charset="0"/>
              </a:rPr>
              <a:t>flashbacks</a:t>
            </a:r>
            <a:r>
              <a:rPr lang="sr-Latn-RS" dirty="0">
                <a:latin typeface="Calibri" pitchFamily="34" charset="0"/>
                <a:cs typeface="Calibri" pitchFamily="34" charset="0"/>
              </a:rPr>
              <a:t>)</a:t>
            </a:r>
            <a:endParaRPr lang="en-US" dirty="0">
              <a:latin typeface="Calibri" pitchFamily="34" charset="0"/>
              <a:cs typeface="Calibri" pitchFamily="34" charset="0"/>
            </a:endParaRPr>
          </a:p>
          <a:p>
            <a:pPr marL="514350" indent="-514350">
              <a:buFont typeface="+mj-lt"/>
              <a:buAutoNum type="arabicPeriod"/>
            </a:pPr>
            <a:r>
              <a:rPr lang="sr-Latn-RS" dirty="0" err="1">
                <a:latin typeface="Calibri" pitchFamily="34" charset="0"/>
                <a:cs typeface="Calibri" pitchFamily="34" charset="0"/>
              </a:rPr>
              <a:t>Avoidance</a:t>
            </a:r>
            <a:r>
              <a:rPr lang="sr-Latn-RS" dirty="0">
                <a:latin typeface="Calibri" pitchFamily="34" charset="0"/>
                <a:cs typeface="Calibri" pitchFamily="34" charset="0"/>
              </a:rPr>
              <a:t> </a:t>
            </a:r>
            <a:r>
              <a:rPr lang="sr-Latn-RS" dirty="0" err="1">
                <a:latin typeface="Calibri" pitchFamily="34" charset="0"/>
                <a:cs typeface="Calibri" pitchFamily="34" charset="0"/>
              </a:rPr>
              <a:t>behavior</a:t>
            </a:r>
            <a:endParaRPr lang="en-US" dirty="0">
              <a:latin typeface="Calibri" pitchFamily="34" charset="0"/>
              <a:cs typeface="Calibri" pitchFamily="34" charset="0"/>
            </a:endParaRPr>
          </a:p>
          <a:p>
            <a:pPr marL="514350" indent="-514350">
              <a:buFont typeface="+mj-lt"/>
              <a:buAutoNum type="arabicPeriod"/>
            </a:pPr>
            <a:r>
              <a:rPr lang="sr-Latn-RS" dirty="0" err="1">
                <a:latin typeface="Calibri" pitchFamily="34" charset="0"/>
                <a:cs typeface="Calibri" pitchFamily="34" charset="0"/>
              </a:rPr>
              <a:t>Constantly</a:t>
            </a:r>
            <a:r>
              <a:rPr lang="sr-Latn-RS" dirty="0">
                <a:latin typeface="Calibri" pitchFamily="34" charset="0"/>
                <a:cs typeface="Calibri" pitchFamily="34" charset="0"/>
              </a:rPr>
              <a:t> </a:t>
            </a:r>
            <a:r>
              <a:rPr lang="sr-Latn-RS" dirty="0" err="1">
                <a:latin typeface="Calibri" pitchFamily="34" charset="0"/>
                <a:cs typeface="Calibri" pitchFamily="34" charset="0"/>
              </a:rPr>
              <a:t>present</a:t>
            </a:r>
            <a:r>
              <a:rPr lang="sr-Latn-RS" dirty="0">
                <a:latin typeface="Calibri" pitchFamily="34" charset="0"/>
                <a:cs typeface="Calibri" pitchFamily="34" charset="0"/>
              </a:rPr>
              <a:t> </a:t>
            </a:r>
            <a:r>
              <a:rPr lang="sr-Latn-RS" dirty="0" err="1">
                <a:latin typeface="Calibri" pitchFamily="34" charset="0"/>
                <a:cs typeface="Calibri" pitchFamily="34" charset="0"/>
              </a:rPr>
              <a:t>anxiety</a:t>
            </a:r>
            <a:r>
              <a:rPr lang="sr-Latn-RS" dirty="0">
                <a:latin typeface="Calibri" pitchFamily="34" charset="0"/>
                <a:cs typeface="Calibri" pitchFamily="34" charset="0"/>
              </a:rPr>
              <a:t> </a:t>
            </a:r>
            <a:r>
              <a:rPr lang="sr-Latn-RS" dirty="0" err="1">
                <a:latin typeface="Calibri" pitchFamily="34" charset="0"/>
                <a:cs typeface="Calibri" pitchFamily="34" charset="0"/>
              </a:rPr>
              <a:t>or</a:t>
            </a:r>
            <a:r>
              <a:rPr lang="sr-Latn-RS" dirty="0">
                <a:latin typeface="Calibri" pitchFamily="34" charset="0"/>
                <a:cs typeface="Calibri" pitchFamily="34" charset="0"/>
              </a:rPr>
              <a:t> </a:t>
            </a:r>
            <a:r>
              <a:rPr lang="sr-Latn-RS" dirty="0" err="1">
                <a:latin typeface="Calibri" pitchFamily="34" charset="0"/>
                <a:cs typeface="Calibri" pitchFamily="34" charset="0"/>
              </a:rPr>
              <a:t>increased</a:t>
            </a:r>
            <a:r>
              <a:rPr lang="sr-Latn-RS" dirty="0">
                <a:latin typeface="Calibri" pitchFamily="34" charset="0"/>
                <a:cs typeface="Calibri" pitchFamily="34" charset="0"/>
              </a:rPr>
              <a:t> </a:t>
            </a:r>
            <a:r>
              <a:rPr lang="sr-Latn-RS" dirty="0" err="1">
                <a:latin typeface="Calibri" pitchFamily="34" charset="0"/>
                <a:cs typeface="Calibri" pitchFamily="34" charset="0"/>
              </a:rPr>
              <a:t>irritability</a:t>
            </a:r>
            <a:r>
              <a:rPr lang="sr-Latn-RS" dirty="0">
                <a:latin typeface="Calibri" pitchFamily="34" charset="0"/>
                <a:cs typeface="Calibri" pitchFamily="34" charset="0"/>
              </a:rPr>
              <a:t> - </a:t>
            </a:r>
            <a:r>
              <a:rPr lang="sr-Latn-RS" dirty="0" err="1">
                <a:latin typeface="Calibri" pitchFamily="34" charset="0"/>
                <a:cs typeface="Calibri" pitchFamily="34" charset="0"/>
              </a:rPr>
              <a:t>hyperactivity</a:t>
            </a:r>
            <a:r>
              <a:rPr lang="sr-Latn-RS" dirty="0">
                <a:latin typeface="Calibri" pitchFamily="34" charset="0"/>
                <a:cs typeface="Calibri" pitchFamily="34" charset="0"/>
              </a:rPr>
              <a:t> </a:t>
            </a:r>
            <a:r>
              <a:rPr lang="sr-Latn-RS" dirty="0" err="1">
                <a:latin typeface="Calibri" pitchFamily="34" charset="0"/>
                <a:cs typeface="Calibri" pitchFamily="34" charset="0"/>
              </a:rPr>
              <a:t>of</a:t>
            </a:r>
            <a:r>
              <a:rPr lang="sr-Latn-RS" dirty="0">
                <a:latin typeface="Calibri" pitchFamily="34" charset="0"/>
                <a:cs typeface="Calibri" pitchFamily="34" charset="0"/>
              </a:rPr>
              <a:t> </a:t>
            </a:r>
            <a:r>
              <a:rPr lang="sr-Latn-RS" dirty="0" err="1">
                <a:latin typeface="Calibri" pitchFamily="34" charset="0"/>
                <a:cs typeface="Calibri" pitchFamily="34" charset="0"/>
              </a:rPr>
              <a:t>the</a:t>
            </a:r>
            <a:r>
              <a:rPr lang="sr-Latn-RS" dirty="0">
                <a:latin typeface="Calibri" pitchFamily="34" charset="0"/>
                <a:cs typeface="Calibri" pitchFamily="34" charset="0"/>
              </a:rPr>
              <a:t> </a:t>
            </a:r>
            <a:r>
              <a:rPr lang="sr-Latn-RS" dirty="0" err="1">
                <a:latin typeface="Calibri" pitchFamily="34" charset="0"/>
                <a:cs typeface="Calibri" pitchFamily="34" charset="0"/>
              </a:rPr>
              <a:t>vegetative</a:t>
            </a:r>
            <a:r>
              <a:rPr lang="sr-Latn-RS" dirty="0">
                <a:latin typeface="Calibri" pitchFamily="34" charset="0"/>
                <a:cs typeface="Calibri" pitchFamily="34" charset="0"/>
              </a:rPr>
              <a:t> </a:t>
            </a:r>
            <a:r>
              <a:rPr lang="sr-Latn-RS" dirty="0" err="1">
                <a:latin typeface="Calibri" pitchFamily="34" charset="0"/>
                <a:cs typeface="Calibri" pitchFamily="34" charset="0"/>
              </a:rPr>
              <a:t>nervous</a:t>
            </a:r>
            <a:r>
              <a:rPr lang="sr-Latn-RS" dirty="0">
                <a:latin typeface="Calibri" pitchFamily="34" charset="0"/>
                <a:cs typeface="Calibri" pitchFamily="34" charset="0"/>
              </a:rPr>
              <a:t> </a:t>
            </a:r>
            <a:r>
              <a:rPr lang="sr-Latn-RS" dirty="0" err="1">
                <a:latin typeface="Calibri" pitchFamily="34" charset="0"/>
                <a:cs typeface="Calibri" pitchFamily="34" charset="0"/>
              </a:rPr>
              <a:t>system</a:t>
            </a:r>
            <a:r>
              <a:rPr lang="sr-Latn-RS" dirty="0">
                <a:latin typeface="Calibri" pitchFamily="34" charset="0"/>
                <a:cs typeface="Calibri" pitchFamily="34" charset="0"/>
              </a:rPr>
              <a:t>, </a:t>
            </a:r>
            <a:r>
              <a:rPr lang="sr-Latn-RS" dirty="0" err="1">
                <a:latin typeface="Calibri" pitchFamily="34" charset="0"/>
                <a:cs typeface="Calibri" pitchFamily="34" charset="0"/>
              </a:rPr>
              <a:t>sleep</a:t>
            </a:r>
            <a:r>
              <a:rPr lang="sr-Latn-RS" dirty="0">
                <a:latin typeface="Calibri" pitchFamily="34" charset="0"/>
                <a:cs typeface="Calibri" pitchFamily="34" charset="0"/>
              </a:rPr>
              <a:t> </a:t>
            </a:r>
            <a:r>
              <a:rPr lang="sr-Latn-RS" dirty="0" err="1">
                <a:latin typeface="Calibri" pitchFamily="34" charset="0"/>
                <a:cs typeface="Calibri" pitchFamily="34" charset="0"/>
              </a:rPr>
              <a:t>problems</a:t>
            </a:r>
            <a:r>
              <a:rPr lang="sr-Latn-RS" dirty="0">
                <a:latin typeface="Calibri" pitchFamily="34" charset="0"/>
                <a:cs typeface="Calibri" pitchFamily="34" charset="0"/>
              </a:rPr>
              <a:t>, </a:t>
            </a:r>
            <a:r>
              <a:rPr lang="sr-Latn-RS" dirty="0" err="1">
                <a:latin typeface="Calibri" pitchFamily="34" charset="0"/>
                <a:cs typeface="Calibri" pitchFamily="34" charset="0"/>
              </a:rPr>
              <a:t>episodes</a:t>
            </a:r>
            <a:r>
              <a:rPr lang="sr-Latn-RS" dirty="0">
                <a:latin typeface="Calibri" pitchFamily="34" charset="0"/>
                <a:cs typeface="Calibri" pitchFamily="34" charset="0"/>
              </a:rPr>
              <a:t> </a:t>
            </a:r>
            <a:r>
              <a:rPr lang="sr-Latn-RS" dirty="0" err="1">
                <a:latin typeface="Calibri" pitchFamily="34" charset="0"/>
                <a:cs typeface="Calibri" pitchFamily="34" charset="0"/>
              </a:rPr>
              <a:t>of</a:t>
            </a:r>
            <a:r>
              <a:rPr lang="sr-Latn-RS" dirty="0">
                <a:latin typeface="Calibri" pitchFamily="34" charset="0"/>
                <a:cs typeface="Calibri" pitchFamily="34" charset="0"/>
              </a:rPr>
              <a:t> </a:t>
            </a:r>
            <a:r>
              <a:rPr lang="sr-Latn-RS" dirty="0" err="1">
                <a:latin typeface="Calibri" pitchFamily="34" charset="0"/>
                <a:cs typeface="Calibri" pitchFamily="34" charset="0"/>
              </a:rPr>
              <a:t>anger</a:t>
            </a:r>
            <a:r>
              <a:rPr lang="sr-Latn-RS" dirty="0">
                <a:latin typeface="Calibri" pitchFamily="34" charset="0"/>
                <a:cs typeface="Calibri" pitchFamily="34" charset="0"/>
              </a:rPr>
              <a:t> </a:t>
            </a:r>
            <a:r>
              <a:rPr lang="sr-Latn-RS" dirty="0" err="1">
                <a:latin typeface="Calibri" pitchFamily="34" charset="0"/>
                <a:cs typeface="Calibri" pitchFamily="34" charset="0"/>
              </a:rPr>
              <a:t>and</a:t>
            </a:r>
            <a:r>
              <a:rPr lang="sr-Latn-RS" dirty="0">
                <a:latin typeface="Calibri" pitchFamily="34" charset="0"/>
                <a:cs typeface="Calibri" pitchFamily="34" charset="0"/>
              </a:rPr>
              <a:t> rage, </a:t>
            </a:r>
            <a:r>
              <a:rPr lang="sr-Latn-RS" dirty="0" err="1">
                <a:latin typeface="Calibri" pitchFamily="34" charset="0"/>
                <a:cs typeface="Calibri" pitchFamily="34" charset="0"/>
              </a:rPr>
              <a:t>disturbances</a:t>
            </a:r>
            <a:r>
              <a:rPr lang="sr-Latn-RS" dirty="0">
                <a:latin typeface="Calibri" pitchFamily="34" charset="0"/>
                <a:cs typeface="Calibri" pitchFamily="34" charset="0"/>
              </a:rPr>
              <a:t> in </a:t>
            </a:r>
            <a:r>
              <a:rPr lang="sr-Latn-RS" dirty="0" err="1">
                <a:latin typeface="Calibri" pitchFamily="34" charset="0"/>
                <a:cs typeface="Calibri" pitchFamily="34" charset="0"/>
              </a:rPr>
              <a:t>concentration</a:t>
            </a:r>
            <a:r>
              <a:rPr lang="sr-Latn-RS" dirty="0">
                <a:latin typeface="Calibri" pitchFamily="34" charset="0"/>
                <a:cs typeface="Calibri" pitchFamily="34" charset="0"/>
              </a:rPr>
              <a:t>, </a:t>
            </a:r>
            <a:r>
              <a:rPr lang="sr-Latn-RS" dirty="0" err="1">
                <a:latin typeface="Calibri" pitchFamily="34" charset="0"/>
                <a:cs typeface="Calibri" pitchFamily="34" charset="0"/>
              </a:rPr>
              <a:t>attention</a:t>
            </a:r>
            <a:r>
              <a:rPr lang="sr-Latn-RS" dirty="0">
                <a:latin typeface="Calibri" pitchFamily="34" charset="0"/>
                <a:cs typeface="Calibri" pitchFamily="34" charset="0"/>
              </a:rPr>
              <a:t>, </a:t>
            </a:r>
            <a:r>
              <a:rPr lang="sr-Latn-RS" dirty="0" err="1">
                <a:latin typeface="Calibri" pitchFamily="34" charset="0"/>
                <a:cs typeface="Calibri" pitchFamily="34" charset="0"/>
              </a:rPr>
              <a:t>cognitive</a:t>
            </a:r>
            <a:r>
              <a:rPr lang="sr-Latn-RS" dirty="0">
                <a:latin typeface="Calibri" pitchFamily="34" charset="0"/>
                <a:cs typeface="Calibri" pitchFamily="34" charset="0"/>
              </a:rPr>
              <a:t> </a:t>
            </a:r>
            <a:r>
              <a:rPr lang="sr-Latn-RS" dirty="0" err="1">
                <a:latin typeface="Calibri" pitchFamily="34" charset="0"/>
                <a:cs typeface="Calibri" pitchFamily="34" charset="0"/>
              </a:rPr>
              <a:t>disorders</a:t>
            </a:r>
            <a:r>
              <a:rPr lang="sr-Latn-RS" dirty="0">
                <a:latin typeface="Calibri" pitchFamily="34" charset="0"/>
                <a:cs typeface="Calibri" pitchFamily="34" charset="0"/>
              </a:rPr>
              <a:t>...</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255"/>
            <a:ext cx="10515600" cy="1325563"/>
          </a:xfrm>
        </p:spPr>
        <p:txBody>
          <a:bodyPr/>
          <a:lstStyle/>
          <a:p>
            <a:pPr algn="ctr"/>
            <a:r>
              <a:rPr lang="sr-Latn-RS" b="1" dirty="0" err="1">
                <a:latin typeface="Calibri" pitchFamily="34" charset="0"/>
                <a:cs typeface="Calibri" pitchFamily="34" charset="0"/>
              </a:rPr>
              <a:t>Adjustment</a:t>
            </a:r>
            <a:r>
              <a:rPr lang="sr-Latn-RS" b="1" dirty="0">
                <a:latin typeface="Calibri" pitchFamily="34" charset="0"/>
                <a:cs typeface="Calibri" pitchFamily="34" charset="0"/>
              </a:rPr>
              <a:t> </a:t>
            </a:r>
            <a:r>
              <a:rPr lang="sr-Latn-RS" b="1" dirty="0" err="1">
                <a:latin typeface="Calibri" pitchFamily="34" charset="0"/>
                <a:cs typeface="Calibri" pitchFamily="34" charset="0"/>
              </a:rPr>
              <a:t>disorder</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a:xfrm>
            <a:off x="838200" y="1343818"/>
            <a:ext cx="10515600" cy="1769831"/>
          </a:xfrm>
        </p:spPr>
        <p:txBody>
          <a:bodyPr/>
          <a:lstStyle/>
          <a:p>
            <a:r>
              <a:rPr lang="en-US" dirty="0">
                <a:latin typeface="Calibri" pitchFamily="34" charset="0"/>
                <a:cs typeface="Calibri" pitchFamily="34" charset="0"/>
              </a:rPr>
              <a:t>States of subjective suffering and emotional disturbance that usually disturb a person's social functioning, and arise during the period of adaptation to a significant change in life or some stressful life event</a:t>
            </a:r>
            <a:endParaRPr lang="en-US" dirty="0"/>
          </a:p>
        </p:txBody>
      </p:sp>
      <p:sp>
        <p:nvSpPr>
          <p:cNvPr id="4" name="Content Placeholder 2">
            <a:extLst>
              <a:ext uri="{FF2B5EF4-FFF2-40B4-BE49-F238E27FC236}">
                <a16:creationId xmlns:a16="http://schemas.microsoft.com/office/drawing/2014/main" xmlns="" id="{7ABD55B3-6660-40DE-B770-7AAA70A56D39}"/>
              </a:ext>
            </a:extLst>
          </p:cNvPr>
          <p:cNvSpPr txBox="1">
            <a:spLocks/>
          </p:cNvSpPr>
          <p:nvPr/>
        </p:nvSpPr>
        <p:spPr>
          <a:xfrm>
            <a:off x="838200" y="3338513"/>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u="sng" dirty="0">
                <a:latin typeface="Calibri" pitchFamily="34" charset="0"/>
                <a:cs typeface="Calibri" pitchFamily="34" charset="0"/>
              </a:rPr>
              <a:t>Etiology:</a:t>
            </a:r>
          </a:p>
          <a:p>
            <a:pPr marL="0" indent="0">
              <a:buNone/>
            </a:pPr>
            <a:endParaRPr lang="en-US" b="1" u="sng" dirty="0">
              <a:latin typeface="Calibri" pitchFamily="34" charset="0"/>
              <a:cs typeface="Calibri" pitchFamily="34" charset="0"/>
            </a:endParaRPr>
          </a:p>
          <a:p>
            <a:pPr marL="514350" indent="-514350">
              <a:buFont typeface="+mj-lt"/>
              <a:buAutoNum type="arabicPeriod"/>
            </a:pPr>
            <a:r>
              <a:rPr lang="en-US" dirty="0">
                <a:latin typeface="Calibri" pitchFamily="34" charset="0"/>
                <a:cs typeface="Calibri" pitchFamily="34" charset="0"/>
              </a:rPr>
              <a:t>Predisposition (characteristics or personality disorders)</a:t>
            </a:r>
          </a:p>
          <a:p>
            <a:pPr marL="514350" indent="-514350">
              <a:buFont typeface="+mj-lt"/>
              <a:buAutoNum type="arabicPeriod"/>
            </a:pPr>
            <a:r>
              <a:rPr lang="en-US" dirty="0">
                <a:latin typeface="Calibri" pitchFamily="34" charset="0"/>
                <a:cs typeface="Calibri" pitchFamily="34" charset="0"/>
              </a:rPr>
              <a:t>Bad object relations in childhood</a:t>
            </a:r>
          </a:p>
          <a:p>
            <a:pPr marL="514350" indent="-514350">
              <a:buFont typeface="+mj-lt"/>
              <a:buAutoNum type="arabicPeriod"/>
            </a:pPr>
            <a:r>
              <a:rPr lang="en-US" dirty="0">
                <a:latin typeface="Calibri" pitchFamily="34" charset="0"/>
                <a:cs typeface="Calibri" pitchFamily="34" charset="0"/>
              </a:rPr>
              <a:t>Characteristics of stressors</a:t>
            </a:r>
          </a:p>
          <a:p>
            <a:pPr marL="514350" indent="-514350">
              <a:buFont typeface="+mj-lt"/>
              <a:buAutoNum type="arabicPeriod"/>
            </a:pPr>
            <a:r>
              <a:rPr lang="en-US" dirty="0">
                <a:latin typeface="Calibri" pitchFamily="34" charset="0"/>
                <a:cs typeface="Calibri" pitchFamily="34" charset="0"/>
              </a:rPr>
              <a:t>Cumulative effect</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5428"/>
            <a:ext cx="10515600" cy="1325563"/>
          </a:xfrm>
        </p:spPr>
        <p:txBody>
          <a:bodyPr/>
          <a:lstStyle/>
          <a:p>
            <a:pPr algn="ctr"/>
            <a:r>
              <a:rPr lang="sr-Latn-RS" b="1" dirty="0" err="1">
                <a:latin typeface="Calibri" pitchFamily="34" charset="0"/>
                <a:cs typeface="Calibri" pitchFamily="34" charset="0"/>
              </a:rPr>
              <a:t>Adjustment</a:t>
            </a:r>
            <a:r>
              <a:rPr lang="sr-Latn-RS" b="1" dirty="0">
                <a:latin typeface="Calibri" pitchFamily="34" charset="0"/>
                <a:cs typeface="Calibri" pitchFamily="34" charset="0"/>
              </a:rPr>
              <a:t> </a:t>
            </a:r>
            <a:r>
              <a:rPr lang="sr-Latn-RS" b="1" dirty="0" err="1">
                <a:latin typeface="Calibri" pitchFamily="34" charset="0"/>
                <a:cs typeface="Calibri" pitchFamily="34" charset="0"/>
              </a:rPr>
              <a:t>disorder</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a:xfrm>
            <a:off x="838200" y="1825625"/>
            <a:ext cx="10515600" cy="4823750"/>
          </a:xfrm>
        </p:spPr>
        <p:txBody>
          <a:bodyPr>
            <a:normAutofit/>
          </a:bodyPr>
          <a:lstStyle/>
          <a:p>
            <a:r>
              <a:rPr lang="en-US" b="1" u="sng" dirty="0">
                <a:latin typeface="Calibri" pitchFamily="34" charset="0"/>
                <a:cs typeface="Calibri" pitchFamily="34" charset="0"/>
              </a:rPr>
              <a:t>Clinical picture:</a:t>
            </a:r>
          </a:p>
          <a:p>
            <a:pPr>
              <a:buFontTx/>
              <a:buChar char="-"/>
            </a:pPr>
            <a:r>
              <a:rPr lang="en-US" dirty="0">
                <a:latin typeface="Calibri" pitchFamily="34" charset="0"/>
                <a:cs typeface="Calibri" pitchFamily="34" charset="0"/>
              </a:rPr>
              <a:t>The first symptoms are seen immediately after the stressful event/situation or some time (1-3 months) after that</a:t>
            </a:r>
          </a:p>
          <a:p>
            <a:pPr>
              <a:buFontTx/>
              <a:buChar char="-"/>
            </a:pPr>
            <a:r>
              <a:rPr lang="en-US" b="1" dirty="0">
                <a:latin typeface="Calibri" pitchFamily="34" charset="0"/>
                <a:cs typeface="Calibri" pitchFamily="34" charset="0"/>
              </a:rPr>
              <a:t>Stressogenic event</a:t>
            </a:r>
            <a:r>
              <a:rPr lang="en-US" dirty="0">
                <a:latin typeface="Calibri" pitchFamily="34" charset="0"/>
                <a:cs typeface="Calibri" pitchFamily="34" charset="0"/>
              </a:rPr>
              <a:t>: something that happened once and ended</a:t>
            </a:r>
          </a:p>
          <a:p>
            <a:pPr>
              <a:buFontTx/>
              <a:buChar char="-"/>
            </a:pPr>
            <a:r>
              <a:rPr lang="en-US" b="1" dirty="0">
                <a:latin typeface="Calibri" pitchFamily="34" charset="0"/>
                <a:cs typeface="Calibri" pitchFamily="34" charset="0"/>
              </a:rPr>
              <a:t>Stressogenic situation</a:t>
            </a:r>
            <a:r>
              <a:rPr lang="en-US" dirty="0">
                <a:latin typeface="Calibri" pitchFamily="34" charset="0"/>
                <a:cs typeface="Calibri" pitchFamily="34" charset="0"/>
              </a:rPr>
              <a:t>: unfavorable circumstances over a long period of time (e.g. chronically tense situation in marriage)</a:t>
            </a:r>
          </a:p>
          <a:p>
            <a:pPr marL="0" indent="0">
              <a:buNone/>
            </a:pPr>
            <a:r>
              <a:rPr lang="en-US" dirty="0">
                <a:latin typeface="Calibri" pitchFamily="34" charset="0"/>
                <a:cs typeface="Calibri" pitchFamily="34" charset="0"/>
              </a:rPr>
              <a:t>- anxiety, depression, feeling of guilt, insomnia, worry, difficulties in concentration, inability to fight, plan and live as before, work inefficiency, behavior disorder, emotional problems, disturbed family and social relationships, impairment of work and social functioning</a:t>
            </a:r>
            <a:endParaRPr lang="sr-Latn-RS" dirty="0">
              <a:latin typeface="Calibri" pitchFamily="34" charset="0"/>
              <a:cs typeface="Calibri" pitchFamily="34" charset="0"/>
            </a:endParaRP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84664" y="791786"/>
            <a:ext cx="8634548" cy="5318773"/>
          </a:xfrm>
          <a:prstGeom prst="rect">
            <a:avLst/>
          </a:prstGeom>
        </p:spPr>
      </p:pic>
    </p:spTree>
    <p:extLst>
      <p:ext uri="{BB962C8B-B14F-4D97-AF65-F5344CB8AC3E}">
        <p14:creationId xmlns:p14="http://schemas.microsoft.com/office/powerpoint/2010/main" xmlns="" val="18082239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and</a:t>
            </a:r>
            <a:r>
              <a:rPr lang="sr-Latn-RS" b="1" dirty="0">
                <a:latin typeface="Calibri" pitchFamily="34" charset="0"/>
                <a:cs typeface="Calibri" pitchFamily="34" charset="0"/>
              </a:rPr>
              <a:t> </a:t>
            </a:r>
            <a:r>
              <a:rPr lang="sr-Latn-RS" b="1" dirty="0" err="1">
                <a:latin typeface="Calibri" pitchFamily="34" charset="0"/>
                <a:cs typeface="Calibri" pitchFamily="34" charset="0"/>
              </a:rPr>
              <a:t>physical</a:t>
            </a:r>
            <a:r>
              <a:rPr lang="sr-Latn-RS" b="1" dirty="0">
                <a:latin typeface="Calibri" pitchFamily="34" charset="0"/>
                <a:cs typeface="Calibri" pitchFamily="34" charset="0"/>
              </a:rPr>
              <a:t> </a:t>
            </a:r>
            <a:r>
              <a:rPr lang="sr-Latn-RS" b="1" dirty="0" err="1">
                <a:latin typeface="Calibri" pitchFamily="34" charset="0"/>
                <a:cs typeface="Calibri" pitchFamily="34" charset="0"/>
              </a:rPr>
              <a:t>diseases</a:t>
            </a:r>
            <a:endParaRPr lang="en-US" b="1" dirty="0">
              <a:latin typeface="Calibri" pitchFamily="34" charset="0"/>
              <a:cs typeface="Calibri" pitchFamily="34" charset="0"/>
            </a:endParaRPr>
          </a:p>
        </p:txBody>
      </p:sp>
      <p:sp>
        <p:nvSpPr>
          <p:cNvPr id="3" name="Content Placeholder 2"/>
          <p:cNvSpPr>
            <a:spLocks noGrp="1"/>
          </p:cNvSpPr>
          <p:nvPr>
            <p:ph sz="quarter" idx="1"/>
          </p:nvPr>
        </p:nvSpPr>
        <p:spPr>
          <a:xfrm>
            <a:off x="580377" y="1253331"/>
            <a:ext cx="11031245" cy="2342125"/>
          </a:xfrm>
        </p:spPr>
        <p:txBody>
          <a:bodyPr/>
          <a:lstStyle/>
          <a:p>
            <a:r>
              <a:rPr lang="en-US" b="1" dirty="0">
                <a:latin typeface="Calibri" pitchFamily="34" charset="0"/>
                <a:cs typeface="Calibri" pitchFamily="34" charset="0"/>
              </a:rPr>
              <a:t>Exam stress</a:t>
            </a:r>
          </a:p>
          <a:p>
            <a:pPr marL="0" indent="0">
              <a:buNone/>
            </a:pPr>
            <a:r>
              <a:rPr lang="en-US" dirty="0">
                <a:latin typeface="Calibri" pitchFamily="34" charset="0"/>
                <a:cs typeface="Calibri" pitchFamily="34" charset="0"/>
              </a:rPr>
              <a:t>Research on students shows that upper respiratory tract infections are much more common during exams</a:t>
            </a:r>
          </a:p>
          <a:p>
            <a:pPr marL="0" indent="0">
              <a:buNone/>
            </a:pPr>
            <a:r>
              <a:rPr lang="en-US" dirty="0">
                <a:latin typeface="Calibri" pitchFamily="34" charset="0"/>
                <a:cs typeface="Calibri" pitchFamily="34" charset="0"/>
              </a:rPr>
              <a:t>In that period immediately before and during the examination, a decrease in lymphocyte proliferation was found</a:t>
            </a:r>
          </a:p>
        </p:txBody>
      </p:sp>
      <p:sp>
        <p:nvSpPr>
          <p:cNvPr id="4" name="Content Placeholder 2">
            <a:extLst>
              <a:ext uri="{FF2B5EF4-FFF2-40B4-BE49-F238E27FC236}">
                <a16:creationId xmlns:a16="http://schemas.microsoft.com/office/drawing/2014/main" xmlns="" id="{8663585E-BDB2-4F51-B950-B494BBAD0229}"/>
              </a:ext>
            </a:extLst>
          </p:cNvPr>
          <p:cNvSpPr txBox="1">
            <a:spLocks/>
          </p:cNvSpPr>
          <p:nvPr/>
        </p:nvSpPr>
        <p:spPr>
          <a:xfrm>
            <a:off x="580376" y="3746377"/>
            <a:ext cx="11031245" cy="289412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b="1" dirty="0">
                <a:latin typeface="Calibri" pitchFamily="34" charset="0"/>
                <a:cs typeface="Calibri" pitchFamily="34" charset="0"/>
              </a:rPr>
              <a:t>Infective diseases</a:t>
            </a:r>
          </a:p>
          <a:p>
            <a:pPr marL="0" indent="0">
              <a:buNone/>
            </a:pPr>
            <a:r>
              <a:rPr lang="en-US" sz="3000" dirty="0">
                <a:latin typeface="Calibri" pitchFamily="34" charset="0"/>
                <a:cs typeface="Calibri" pitchFamily="34" charset="0"/>
              </a:rPr>
              <a:t>The connection between stress and infectious diseases such as common cold, flu, tuberculosis, herpes simplex, genital herpes, AIDS has been confirmed.</a:t>
            </a:r>
          </a:p>
          <a:p>
            <a:pPr marL="0" indent="0">
              <a:buNone/>
            </a:pPr>
            <a:r>
              <a:rPr lang="en-US" sz="3000" dirty="0">
                <a:latin typeface="Calibri" pitchFamily="34" charset="0"/>
                <a:cs typeface="Calibri" pitchFamily="34" charset="0"/>
              </a:rPr>
              <a:t>It is believed that stress is a cofactor that turns an asymptomatic infection in the course of AIDS into a symptomatic one, by compromising the immune system.</a:t>
            </a:r>
            <a:endParaRPr lang="en-US" dirty="0">
              <a:latin typeface="Calibri" pitchFamily="34" charset="0"/>
              <a:cs typeface="Calibri"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4008" y="251041"/>
            <a:ext cx="9743983" cy="859992"/>
          </a:xfrm>
        </p:spPr>
        <p:txBody>
          <a:bodyPr/>
          <a:lstStyle/>
          <a:p>
            <a:pPr algn="ct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and</a:t>
            </a:r>
            <a:r>
              <a:rPr lang="sr-Latn-RS" b="1" dirty="0">
                <a:latin typeface="Calibri" pitchFamily="34" charset="0"/>
                <a:cs typeface="Calibri" pitchFamily="34" charset="0"/>
              </a:rPr>
              <a:t> </a:t>
            </a:r>
            <a:r>
              <a:rPr lang="sr-Latn-RS" b="1" dirty="0" err="1">
                <a:latin typeface="Calibri" pitchFamily="34" charset="0"/>
                <a:cs typeface="Calibri" pitchFamily="34" charset="0"/>
              </a:rPr>
              <a:t>physical</a:t>
            </a:r>
            <a:r>
              <a:rPr lang="sr-Latn-RS" b="1" dirty="0">
                <a:latin typeface="Calibri" pitchFamily="34" charset="0"/>
                <a:cs typeface="Calibri" pitchFamily="34" charset="0"/>
              </a:rPr>
              <a:t> </a:t>
            </a:r>
            <a:r>
              <a:rPr lang="sr-Latn-RS" b="1" dirty="0" err="1">
                <a:latin typeface="Calibri" pitchFamily="34" charset="0"/>
                <a:cs typeface="Calibri" pitchFamily="34" charset="0"/>
              </a:rPr>
              <a:t>diseases</a:t>
            </a:r>
            <a:endParaRPr lang="en-US" dirty="0"/>
          </a:p>
        </p:txBody>
      </p:sp>
      <p:sp>
        <p:nvSpPr>
          <p:cNvPr id="3" name="Content Placeholder 2"/>
          <p:cNvSpPr>
            <a:spLocks noGrp="1"/>
          </p:cNvSpPr>
          <p:nvPr>
            <p:ph sz="quarter" idx="1"/>
          </p:nvPr>
        </p:nvSpPr>
        <p:spPr>
          <a:xfrm>
            <a:off x="489751" y="1239699"/>
            <a:ext cx="11212497" cy="2488923"/>
          </a:xfrm>
        </p:spPr>
        <p:txBody>
          <a:bodyPr>
            <a:normAutofit/>
          </a:bodyPr>
          <a:lstStyle/>
          <a:p>
            <a:r>
              <a:rPr lang="en-US" b="1" dirty="0">
                <a:latin typeface="Calibri" pitchFamily="34" charset="0"/>
                <a:cs typeface="Calibri" pitchFamily="34" charset="0"/>
              </a:rPr>
              <a:t>Chronic fatigue syndrome</a:t>
            </a:r>
          </a:p>
          <a:p>
            <a:pPr marL="0" indent="0">
              <a:buNone/>
            </a:pPr>
            <a:r>
              <a:rPr lang="en-US" dirty="0">
                <a:latin typeface="Calibri" pitchFamily="34" charset="0"/>
                <a:cs typeface="Calibri" pitchFamily="34" charset="0"/>
              </a:rPr>
              <a:t>Clinical observations indicate that asthenic states or states of fatigue have symptoms similar to some endocrine </a:t>
            </a:r>
            <a:r>
              <a:rPr lang="en-US" dirty="0" err="1">
                <a:latin typeface="Calibri" pitchFamily="34" charset="0"/>
                <a:cs typeface="Calibri" pitchFamily="34" charset="0"/>
              </a:rPr>
              <a:t>disordersRecent</a:t>
            </a:r>
            <a:r>
              <a:rPr lang="en-US" dirty="0">
                <a:latin typeface="Calibri" pitchFamily="34" charset="0"/>
                <a:cs typeface="Calibri" pitchFamily="34" charset="0"/>
              </a:rPr>
              <a:t> research points to the importance of the function of the central serotonergic system in the pathogenesis of chronic fatigue syndrome</a:t>
            </a:r>
          </a:p>
        </p:txBody>
      </p:sp>
      <p:sp>
        <p:nvSpPr>
          <p:cNvPr id="4" name="Content Placeholder 2">
            <a:extLst>
              <a:ext uri="{FF2B5EF4-FFF2-40B4-BE49-F238E27FC236}">
                <a16:creationId xmlns:a16="http://schemas.microsoft.com/office/drawing/2014/main" xmlns="" id="{C732CFFC-B0E5-412E-B00B-F1525475112D}"/>
              </a:ext>
            </a:extLst>
          </p:cNvPr>
          <p:cNvSpPr txBox="1">
            <a:spLocks/>
          </p:cNvSpPr>
          <p:nvPr/>
        </p:nvSpPr>
        <p:spPr>
          <a:xfrm>
            <a:off x="489751" y="371974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Calibri" pitchFamily="34" charset="0"/>
                <a:cs typeface="Calibri" pitchFamily="34" charset="0"/>
              </a:rPr>
              <a:t>Skin diseases </a:t>
            </a:r>
          </a:p>
          <a:p>
            <a:pPr marL="0" indent="0">
              <a:buNone/>
            </a:pPr>
            <a:r>
              <a:rPr lang="en-US" dirty="0">
                <a:latin typeface="Calibri" pitchFamily="34" charset="0"/>
                <a:cs typeface="Calibri" pitchFamily="34" charset="0"/>
              </a:rPr>
              <a:t>Psycho-endocrinological and psycho-immunological indicators of stress have been shown to be associated with skin reactions in patients with atopic dermatitis.</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0940"/>
            <a:ext cx="10515600" cy="735706"/>
          </a:xfrm>
        </p:spPr>
        <p:txBody>
          <a:bodyPr/>
          <a:lstStyle/>
          <a:p>
            <a:pPr algn="ct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and</a:t>
            </a:r>
            <a:r>
              <a:rPr lang="sr-Latn-RS" b="1" dirty="0">
                <a:latin typeface="Calibri" pitchFamily="34" charset="0"/>
                <a:cs typeface="Calibri" pitchFamily="34" charset="0"/>
              </a:rPr>
              <a:t> </a:t>
            </a:r>
            <a:r>
              <a:rPr lang="sr-Latn-RS" b="1" dirty="0" err="1">
                <a:latin typeface="Calibri" pitchFamily="34" charset="0"/>
                <a:cs typeface="Calibri" pitchFamily="34" charset="0"/>
              </a:rPr>
              <a:t>physical</a:t>
            </a:r>
            <a:r>
              <a:rPr lang="sr-Latn-RS" b="1" dirty="0">
                <a:latin typeface="Calibri" pitchFamily="34" charset="0"/>
                <a:cs typeface="Calibri" pitchFamily="34" charset="0"/>
              </a:rPr>
              <a:t> </a:t>
            </a:r>
            <a:r>
              <a:rPr lang="sr-Latn-RS" b="1" dirty="0" err="1">
                <a:latin typeface="Calibri" pitchFamily="34" charset="0"/>
                <a:cs typeface="Calibri" pitchFamily="34" charset="0"/>
              </a:rPr>
              <a:t>diseases</a:t>
            </a:r>
            <a:endParaRPr lang="en-US" dirty="0"/>
          </a:p>
        </p:txBody>
      </p:sp>
      <p:sp>
        <p:nvSpPr>
          <p:cNvPr id="3" name="Content Placeholder 2"/>
          <p:cNvSpPr>
            <a:spLocks noGrp="1"/>
          </p:cNvSpPr>
          <p:nvPr>
            <p:ph sz="quarter" idx="1"/>
          </p:nvPr>
        </p:nvSpPr>
        <p:spPr>
          <a:xfrm>
            <a:off x="838200" y="1133166"/>
            <a:ext cx="10515600" cy="4351338"/>
          </a:xfrm>
        </p:spPr>
        <p:txBody>
          <a:bodyPr/>
          <a:lstStyle/>
          <a:p>
            <a:r>
              <a:rPr lang="en-US" b="1" dirty="0">
                <a:latin typeface="Calibri" pitchFamily="34" charset="0"/>
                <a:cs typeface="Calibri" pitchFamily="34" charset="0"/>
              </a:rPr>
              <a:t>Acute and chronic lumbar syndrome</a:t>
            </a:r>
          </a:p>
          <a:p>
            <a:pPr marL="0" indent="0">
              <a:buNone/>
            </a:pPr>
            <a:r>
              <a:rPr lang="en-US" dirty="0">
                <a:latin typeface="Calibri" pitchFamily="34" charset="0"/>
                <a:cs typeface="Calibri" pitchFamily="34" charset="0"/>
              </a:rPr>
              <a:t>Current research shows that intense emotional experiences such as anger, jealousy, fear and grief contribute to the pathogenesis of lumbar syndrome.</a:t>
            </a:r>
          </a:p>
          <a:p>
            <a:pPr marL="0" indent="0">
              <a:buNone/>
            </a:pPr>
            <a:r>
              <a:rPr lang="en-US" dirty="0">
                <a:latin typeface="Calibri" pitchFamily="34" charset="0"/>
                <a:cs typeface="Calibri" pitchFamily="34" charset="0"/>
              </a:rPr>
              <a:t>A high rate of comorbidity with other psychosomatic diseases (ulcer disease, bronchial asthma) was found.</a:t>
            </a:r>
          </a:p>
        </p:txBody>
      </p:sp>
      <p:sp>
        <p:nvSpPr>
          <p:cNvPr id="4" name="Content Placeholder 2">
            <a:extLst>
              <a:ext uri="{FF2B5EF4-FFF2-40B4-BE49-F238E27FC236}">
                <a16:creationId xmlns:a16="http://schemas.microsoft.com/office/drawing/2014/main" xmlns="" id="{F8A6E24F-58EC-4713-B170-16EC90846C42}"/>
              </a:ext>
            </a:extLst>
          </p:cNvPr>
          <p:cNvSpPr txBox="1">
            <a:spLocks/>
          </p:cNvSpPr>
          <p:nvPr/>
        </p:nvSpPr>
        <p:spPr>
          <a:xfrm>
            <a:off x="838200" y="4107186"/>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Calibri" pitchFamily="34" charset="0"/>
                <a:cs typeface="Calibri" pitchFamily="34" charset="0"/>
              </a:rPr>
              <a:t>Erectile dysfunction</a:t>
            </a:r>
          </a:p>
          <a:p>
            <a:r>
              <a:rPr lang="en-US" b="1" dirty="0">
                <a:latin typeface="Calibri" pitchFamily="34" charset="0"/>
                <a:cs typeface="Calibri" pitchFamily="34" charset="0"/>
              </a:rPr>
              <a:t>Anxiety, fear of failure, stressful life events, developmental disorders in childhood and adolescence - play a role in the emergence</a:t>
            </a:r>
            <a:endParaRPr lang="sr-Latn-RS" dirty="0">
              <a:latin typeface="Calibri" pitchFamily="34" charset="0"/>
              <a:cs typeface="Calibri"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061"/>
            <a:ext cx="10515600" cy="771216"/>
          </a:xfrm>
        </p:spPr>
        <p:txBody>
          <a:bodyPr>
            <a:normAutofit/>
          </a:bodyPr>
          <a:lstStyle/>
          <a:p>
            <a:pPr algn="ct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and</a:t>
            </a:r>
            <a:r>
              <a:rPr lang="sr-Latn-RS" b="1" dirty="0">
                <a:latin typeface="Calibri" pitchFamily="34" charset="0"/>
                <a:cs typeface="Calibri" pitchFamily="34" charset="0"/>
              </a:rPr>
              <a:t> </a:t>
            </a:r>
            <a:r>
              <a:rPr lang="sr-Latn-RS" b="1" dirty="0" err="1">
                <a:latin typeface="Calibri" pitchFamily="34" charset="0"/>
                <a:cs typeface="Calibri" pitchFamily="34" charset="0"/>
              </a:rPr>
              <a:t>physical</a:t>
            </a:r>
            <a:r>
              <a:rPr lang="sr-Latn-RS" b="1" dirty="0">
                <a:latin typeface="Calibri" pitchFamily="34" charset="0"/>
                <a:cs typeface="Calibri" pitchFamily="34" charset="0"/>
              </a:rPr>
              <a:t> </a:t>
            </a:r>
            <a:r>
              <a:rPr lang="sr-Latn-RS" b="1" dirty="0" err="1">
                <a:latin typeface="Calibri" pitchFamily="34" charset="0"/>
                <a:cs typeface="Calibri" pitchFamily="34" charset="0"/>
              </a:rPr>
              <a:t>diseases</a:t>
            </a:r>
            <a:endParaRPr lang="en-US" dirty="0"/>
          </a:p>
        </p:txBody>
      </p:sp>
      <p:sp>
        <p:nvSpPr>
          <p:cNvPr id="3" name="Content Placeholder 2"/>
          <p:cNvSpPr>
            <a:spLocks noGrp="1"/>
          </p:cNvSpPr>
          <p:nvPr>
            <p:ph sz="quarter" idx="1"/>
          </p:nvPr>
        </p:nvSpPr>
        <p:spPr>
          <a:xfrm>
            <a:off x="838200" y="1253331"/>
            <a:ext cx="10515600" cy="5067570"/>
          </a:xfrm>
        </p:spPr>
        <p:txBody>
          <a:bodyPr>
            <a:normAutofit lnSpcReduction="10000"/>
          </a:bodyPr>
          <a:lstStyle/>
          <a:p>
            <a:r>
              <a:rPr lang="en-US" b="1" dirty="0">
                <a:latin typeface="Calibri" pitchFamily="34" charset="0"/>
                <a:cs typeface="Calibri" pitchFamily="34" charset="0"/>
              </a:rPr>
              <a:t>Essential hypertension</a:t>
            </a:r>
          </a:p>
          <a:p>
            <a:pPr marL="0" indent="0">
              <a:buNone/>
            </a:pPr>
            <a:endParaRPr lang="en-US" b="1" dirty="0">
              <a:latin typeface="Calibri" pitchFamily="34" charset="0"/>
              <a:cs typeface="Calibri" pitchFamily="34" charset="0"/>
            </a:endParaRPr>
          </a:p>
          <a:p>
            <a:pPr marL="0" indent="0">
              <a:buNone/>
            </a:pPr>
            <a:r>
              <a:rPr lang="en-US" dirty="0">
                <a:latin typeface="Calibri" pitchFamily="34" charset="0"/>
                <a:cs typeface="Calibri" pitchFamily="34" charset="0"/>
              </a:rPr>
              <a:t>A high level of anxiety and stress has been found in a large number of people with CVS disorders</a:t>
            </a:r>
          </a:p>
          <a:p>
            <a:pPr marL="0" indent="0">
              <a:buNone/>
            </a:pPr>
            <a:r>
              <a:rPr lang="en-US" dirty="0">
                <a:latin typeface="Calibri" pitchFamily="34" charset="0"/>
                <a:cs typeface="Calibri" pitchFamily="34" charset="0"/>
              </a:rPr>
              <a:t>An increase in blood pressure and hypertension are associated with the expression of emotions, especially negative ones, such as anger.</a:t>
            </a:r>
          </a:p>
          <a:p>
            <a:pPr marL="0" indent="0">
              <a:buNone/>
            </a:pPr>
            <a:endParaRPr lang="en-US" b="1" dirty="0">
              <a:latin typeface="Calibri" pitchFamily="34" charset="0"/>
              <a:cs typeface="Calibri" pitchFamily="34" charset="0"/>
            </a:endParaRPr>
          </a:p>
          <a:p>
            <a:r>
              <a:rPr lang="en-US" b="1" dirty="0">
                <a:latin typeface="Calibri" pitchFamily="34" charset="0"/>
                <a:cs typeface="Calibri" pitchFamily="34" charset="0"/>
              </a:rPr>
              <a:t>Noncardiac chest pain</a:t>
            </a:r>
          </a:p>
          <a:p>
            <a:r>
              <a:rPr lang="en-US" b="1" dirty="0">
                <a:latin typeface="Calibri" pitchFamily="34" charset="0"/>
                <a:cs typeface="Calibri" pitchFamily="34" charset="0"/>
              </a:rPr>
              <a:t>Coronary disease</a:t>
            </a:r>
          </a:p>
          <a:p>
            <a:r>
              <a:rPr lang="en-US" b="1" dirty="0">
                <a:latin typeface="Calibri" pitchFamily="34" charset="0"/>
                <a:cs typeface="Calibri" pitchFamily="34" charset="0"/>
              </a:rPr>
              <a:t>Idiopathic sudden deafness</a:t>
            </a:r>
          </a:p>
          <a:p>
            <a:r>
              <a:rPr lang="en-US" b="1" dirty="0">
                <a:latin typeface="Calibri" pitchFamily="34" charset="0"/>
                <a:cs typeface="Calibri" pitchFamily="34" charset="0"/>
              </a:rPr>
              <a:t>Tinnitus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b="1" dirty="0" err="1">
                <a:latin typeface="Calibri" pitchFamily="34" charset="0"/>
                <a:cs typeface="Calibri" pitchFamily="34" charset="0"/>
              </a:rPr>
              <a:t>Stress</a:t>
            </a:r>
            <a:r>
              <a:rPr lang="sr-Latn-RS" b="1" dirty="0">
                <a:latin typeface="Calibri" pitchFamily="34" charset="0"/>
                <a:cs typeface="Calibri" pitchFamily="34" charset="0"/>
              </a:rPr>
              <a:t> </a:t>
            </a:r>
            <a:r>
              <a:rPr lang="sr-Latn-RS" b="1" dirty="0" err="1">
                <a:latin typeface="Calibri" pitchFamily="34" charset="0"/>
                <a:cs typeface="Calibri" pitchFamily="34" charset="0"/>
              </a:rPr>
              <a:t>and</a:t>
            </a:r>
            <a:r>
              <a:rPr lang="sr-Latn-RS" b="1" dirty="0">
                <a:latin typeface="Calibri" pitchFamily="34" charset="0"/>
                <a:cs typeface="Calibri" pitchFamily="34" charset="0"/>
              </a:rPr>
              <a:t> </a:t>
            </a:r>
            <a:r>
              <a:rPr lang="sr-Latn-RS" b="1" dirty="0" err="1">
                <a:latin typeface="Calibri" pitchFamily="34" charset="0"/>
                <a:cs typeface="Calibri" pitchFamily="34" charset="0"/>
              </a:rPr>
              <a:t>physical</a:t>
            </a:r>
            <a:r>
              <a:rPr lang="sr-Latn-RS" b="1" dirty="0">
                <a:latin typeface="Calibri" pitchFamily="34" charset="0"/>
                <a:cs typeface="Calibri" pitchFamily="34" charset="0"/>
              </a:rPr>
              <a:t> </a:t>
            </a:r>
            <a:r>
              <a:rPr lang="sr-Latn-RS" b="1" dirty="0" err="1">
                <a:latin typeface="Calibri" pitchFamily="34" charset="0"/>
                <a:cs typeface="Calibri" pitchFamily="34" charset="0"/>
              </a:rPr>
              <a:t>diseases</a:t>
            </a:r>
            <a:endParaRPr lang="en-US" dirty="0"/>
          </a:p>
        </p:txBody>
      </p:sp>
      <p:sp>
        <p:nvSpPr>
          <p:cNvPr id="3" name="Content Placeholder 2"/>
          <p:cNvSpPr>
            <a:spLocks noGrp="1"/>
          </p:cNvSpPr>
          <p:nvPr>
            <p:ph sz="quarter" idx="1"/>
          </p:nvPr>
        </p:nvSpPr>
        <p:spPr/>
        <p:txBody>
          <a:bodyPr/>
          <a:lstStyle/>
          <a:p>
            <a:r>
              <a:rPr lang="en-US" b="1" dirty="0">
                <a:latin typeface="Calibri" pitchFamily="34" charset="0"/>
                <a:cs typeface="Calibri" pitchFamily="34" charset="0"/>
              </a:rPr>
              <a:t>Gastrointestinal diseases</a:t>
            </a:r>
          </a:p>
          <a:p>
            <a:endParaRPr lang="en-US" dirty="0">
              <a:latin typeface="Calibri" pitchFamily="34" charset="0"/>
              <a:cs typeface="Calibri" pitchFamily="34" charset="0"/>
            </a:endParaRPr>
          </a:p>
          <a:p>
            <a:r>
              <a:rPr lang="en-US" dirty="0">
                <a:latin typeface="Calibri" pitchFamily="34" charset="0"/>
                <a:cs typeface="Calibri" pitchFamily="34" charset="0"/>
              </a:rPr>
              <a:t>Erosions, ulcerations of the stomach</a:t>
            </a:r>
          </a:p>
          <a:p>
            <a:r>
              <a:rPr lang="en-US" dirty="0">
                <a:latin typeface="Calibri" pitchFamily="34" charset="0"/>
                <a:cs typeface="Calibri" pitchFamily="34" charset="0"/>
              </a:rPr>
              <a:t>Stomach ulcer</a:t>
            </a:r>
          </a:p>
          <a:p>
            <a:r>
              <a:rPr lang="en-US" dirty="0">
                <a:latin typeface="Calibri" pitchFamily="34" charset="0"/>
                <a:cs typeface="Calibri" pitchFamily="34" charset="0"/>
              </a:rPr>
              <a:t>Duodenal ulcer</a:t>
            </a:r>
          </a:p>
          <a:p>
            <a:r>
              <a:rPr lang="en-US" dirty="0">
                <a:latin typeface="Calibri" pitchFamily="34" charset="0"/>
                <a:cs typeface="Calibri" pitchFamily="34" charset="0"/>
              </a:rPr>
              <a:t>Ulcerative colitis</a:t>
            </a:r>
          </a:p>
          <a:p>
            <a:r>
              <a:rPr lang="en-US" dirty="0">
                <a:latin typeface="Calibri" pitchFamily="34" charset="0"/>
                <a:cs typeface="Calibri" pitchFamily="34" charset="0"/>
              </a:rPr>
              <a:t>Irritable bowel syndrome</a:t>
            </a:r>
          </a:p>
        </p:txBody>
      </p:sp>
      <p:sp>
        <p:nvSpPr>
          <p:cNvPr id="4" name="Content Placeholder 2">
            <a:extLst>
              <a:ext uri="{FF2B5EF4-FFF2-40B4-BE49-F238E27FC236}">
                <a16:creationId xmlns:a16="http://schemas.microsoft.com/office/drawing/2014/main" xmlns="" id="{31529871-8EBB-4950-81B2-C02DD38454BB}"/>
              </a:ext>
            </a:extLst>
          </p:cNvPr>
          <p:cNvSpPr txBox="1">
            <a:spLocks/>
          </p:cNvSpPr>
          <p:nvPr/>
        </p:nvSpPr>
        <p:spPr>
          <a:xfrm>
            <a:off x="7057749" y="1825625"/>
            <a:ext cx="5203054"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Calibri" pitchFamily="34" charset="0"/>
                <a:cs typeface="Calibri" pitchFamily="34" charset="0"/>
              </a:rPr>
              <a:t>Autoimmune diseases</a:t>
            </a:r>
          </a:p>
          <a:p>
            <a:endParaRPr lang="en-US" b="1" dirty="0">
              <a:latin typeface="Calibri" pitchFamily="34" charset="0"/>
              <a:cs typeface="Calibri" pitchFamily="34" charset="0"/>
            </a:endParaRPr>
          </a:p>
          <a:p>
            <a:r>
              <a:rPr lang="en-US" dirty="0">
                <a:latin typeface="Calibri" pitchFamily="34" charset="0"/>
                <a:cs typeface="Calibri" pitchFamily="34" charset="0"/>
              </a:rPr>
              <a:t>Rheumatoid arthritis</a:t>
            </a:r>
          </a:p>
          <a:p>
            <a:r>
              <a:rPr lang="en-US" dirty="0">
                <a:latin typeface="Calibri" pitchFamily="34" charset="0"/>
                <a:cs typeface="Calibri" pitchFamily="34" charset="0"/>
              </a:rPr>
              <a:t>Lupus erythematosus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ctr">
              <a:buNone/>
            </a:pPr>
            <a:endParaRPr lang="sr-Latn-RS" sz="7200" b="1" dirty="0">
              <a:latin typeface="Calibri" pitchFamily="34" charset="0"/>
              <a:cs typeface="Calibri" pitchFamily="34" charset="0"/>
            </a:endParaRPr>
          </a:p>
          <a:p>
            <a:pPr algn="ctr">
              <a:buNone/>
            </a:pPr>
            <a:r>
              <a:rPr lang="en-GB" sz="5400" b="1" dirty="0" smtClean="0">
                <a:latin typeface="Calibri" pitchFamily="34" charset="0"/>
                <a:cs typeface="Calibri" pitchFamily="34" charset="0"/>
              </a:rPr>
              <a:t>THANK YOU FOR YOUR </a:t>
            </a:r>
            <a:r>
              <a:rPr lang="en-GB" sz="5400" b="1" dirty="0" smtClean="0">
                <a:latin typeface="Calibri" pitchFamily="34" charset="0"/>
                <a:cs typeface="Calibri" pitchFamily="34" charset="0"/>
              </a:rPr>
              <a:t>ATTENTION</a:t>
            </a:r>
            <a:endParaRPr lang="en-US" sz="5400" b="1" dirty="0">
              <a:latin typeface="Calibri" pitchFamily="34" charset="0"/>
              <a:cs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9086" y="679269"/>
            <a:ext cx="10504714" cy="5497694"/>
          </a:xfrm>
        </p:spPr>
        <p:txBody>
          <a:bodyPr>
            <a:normAutofit/>
          </a:bodyPr>
          <a:lstStyle/>
          <a:p>
            <a:endParaRPr lang="en-US" u="sng" dirty="0"/>
          </a:p>
          <a:p>
            <a:r>
              <a:rPr lang="en-GB" u="sng" dirty="0" smtClean="0"/>
              <a:t>Factors that may disturb homeostasis</a:t>
            </a:r>
            <a:r>
              <a:rPr lang="en-GB" u="sng" dirty="0" smtClean="0"/>
              <a:t>:</a:t>
            </a:r>
            <a:endParaRPr lang="sr-Latn-RS" u="sng" dirty="0" smtClean="0"/>
          </a:p>
          <a:p>
            <a:endParaRPr lang="en-US" dirty="0"/>
          </a:p>
          <a:p>
            <a:pPr marL="514350" indent="-514350">
              <a:lnSpc>
                <a:spcPct val="100000"/>
              </a:lnSpc>
              <a:spcBef>
                <a:spcPts val="0"/>
              </a:spcBef>
              <a:buAutoNum type="arabicParenR"/>
            </a:pPr>
            <a:r>
              <a:rPr lang="en-GB" b="1" dirty="0" smtClean="0"/>
              <a:t>Biological - </a:t>
            </a:r>
            <a:r>
              <a:rPr lang="en-GB" dirty="0" smtClean="0"/>
              <a:t>high or low temperature, starvation, exhaustion, bleeding, poisoning, body injuries, infectious and other </a:t>
            </a:r>
            <a:r>
              <a:rPr lang="en-GB" dirty="0" smtClean="0"/>
              <a:t>diseases</a:t>
            </a:r>
            <a:endParaRPr lang="sr-Latn-RS" dirty="0" smtClean="0"/>
          </a:p>
          <a:p>
            <a:pPr marL="514350" indent="-514350">
              <a:lnSpc>
                <a:spcPct val="100000"/>
              </a:lnSpc>
              <a:spcBef>
                <a:spcPts val="0"/>
              </a:spcBef>
              <a:buAutoNum type="arabicParenR"/>
            </a:pPr>
            <a:endParaRPr lang="sr-Latn-RS" dirty="0" smtClean="0"/>
          </a:p>
          <a:p>
            <a:pPr marL="514350" indent="-514350">
              <a:lnSpc>
                <a:spcPct val="100000"/>
              </a:lnSpc>
              <a:spcBef>
                <a:spcPts val="0"/>
              </a:spcBef>
              <a:buAutoNum type="arabicParenR"/>
            </a:pPr>
            <a:r>
              <a:rPr lang="en-GB" b="1" dirty="0" smtClean="0"/>
              <a:t>Psychological </a:t>
            </a:r>
            <a:r>
              <a:rPr lang="en-GB" b="1" dirty="0" smtClean="0"/>
              <a:t>- </a:t>
            </a:r>
            <a:r>
              <a:rPr lang="en-GB" dirty="0" smtClean="0"/>
              <a:t>death or serious illness of close </a:t>
            </a:r>
            <a:r>
              <a:rPr lang="en-GB" dirty="0" smtClean="0"/>
              <a:t>people</a:t>
            </a:r>
            <a:r>
              <a:rPr lang="en-GB" dirty="0" smtClean="0"/>
              <a:t>, loss of property, loss of own ideals and </a:t>
            </a:r>
            <a:r>
              <a:rPr lang="en-GB" dirty="0" smtClean="0"/>
              <a:t>values</a:t>
            </a:r>
            <a:endParaRPr lang="sr-Latn-RS" dirty="0" smtClean="0"/>
          </a:p>
          <a:p>
            <a:pPr marL="514350" indent="-514350">
              <a:lnSpc>
                <a:spcPct val="100000"/>
              </a:lnSpc>
              <a:spcBef>
                <a:spcPts val="0"/>
              </a:spcBef>
              <a:buAutoNum type="arabicParenR"/>
            </a:pPr>
            <a:endParaRPr lang="sr-Latn-RS" dirty="0" smtClean="0"/>
          </a:p>
          <a:p>
            <a:pPr marL="514350" indent="-514350">
              <a:lnSpc>
                <a:spcPct val="100000"/>
              </a:lnSpc>
              <a:spcBef>
                <a:spcPts val="0"/>
              </a:spcBef>
              <a:buAutoNum type="arabicParenR"/>
            </a:pPr>
            <a:r>
              <a:rPr lang="en-GB" b="1" dirty="0" smtClean="0"/>
              <a:t>Social </a:t>
            </a:r>
            <a:r>
              <a:rPr lang="en-GB" b="1" dirty="0" smtClean="0"/>
              <a:t>- </a:t>
            </a:r>
            <a:r>
              <a:rPr lang="en-GB" dirty="0" smtClean="0"/>
              <a:t>moving to a different socio-cultural environment, socio-economic upheavals and crises, armed conflicts, war</a:t>
            </a:r>
            <a:endParaRPr lang="en-US" dirty="0"/>
          </a:p>
        </p:txBody>
      </p:sp>
    </p:spTree>
    <p:extLst>
      <p:ext uri="{BB962C8B-B14F-4D97-AF65-F5344CB8AC3E}">
        <p14:creationId xmlns:p14="http://schemas.microsoft.com/office/powerpoint/2010/main" xmlns="" val="139379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stress response</a:t>
            </a:r>
            <a:endParaRPr lang="en-US" b="1" dirty="0"/>
          </a:p>
        </p:txBody>
      </p:sp>
      <p:sp>
        <p:nvSpPr>
          <p:cNvPr id="3" name="Content Placeholder 2"/>
          <p:cNvSpPr>
            <a:spLocks noGrp="1"/>
          </p:cNvSpPr>
          <p:nvPr>
            <p:ph idx="1"/>
          </p:nvPr>
        </p:nvSpPr>
        <p:spPr/>
        <p:txBody>
          <a:bodyPr/>
          <a:lstStyle/>
          <a:p>
            <a:pPr>
              <a:buNone/>
            </a:pPr>
            <a:r>
              <a:rPr lang="en-GB" u="sng" dirty="0" smtClean="0"/>
              <a:t>It </a:t>
            </a:r>
            <a:r>
              <a:rPr lang="sr-Latn-RS" u="sng" dirty="0" smtClean="0"/>
              <a:t>consists of three phases</a:t>
            </a:r>
            <a:r>
              <a:rPr lang="en-GB" u="sng" dirty="0" smtClean="0"/>
              <a:t>:</a:t>
            </a:r>
            <a:endParaRPr lang="sr-Latn-RS" u="sng" dirty="0" smtClean="0"/>
          </a:p>
          <a:p>
            <a:pPr>
              <a:lnSpc>
                <a:spcPct val="100000"/>
              </a:lnSpc>
              <a:spcBef>
                <a:spcPts val="0"/>
              </a:spcBef>
            </a:pPr>
            <a:endParaRPr lang="sr-Latn-RS" u="sng" dirty="0" smtClean="0"/>
          </a:p>
          <a:p>
            <a:pPr>
              <a:lnSpc>
                <a:spcPct val="100000"/>
              </a:lnSpc>
              <a:spcBef>
                <a:spcPts val="0"/>
              </a:spcBef>
            </a:pPr>
            <a:r>
              <a:rPr lang="en-GB" dirty="0" smtClean="0"/>
              <a:t>The </a:t>
            </a:r>
            <a:r>
              <a:rPr lang="en-GB" dirty="0" smtClean="0"/>
              <a:t>alarm </a:t>
            </a:r>
            <a:r>
              <a:rPr lang="en-GB" dirty="0" smtClean="0"/>
              <a:t>phase</a:t>
            </a:r>
            <a:endParaRPr lang="sr-Latn-RS" dirty="0" smtClean="0"/>
          </a:p>
          <a:p>
            <a:pPr>
              <a:lnSpc>
                <a:spcPct val="100000"/>
              </a:lnSpc>
              <a:spcBef>
                <a:spcPts val="0"/>
              </a:spcBef>
            </a:pPr>
            <a:endParaRPr lang="sr-Latn-RS" dirty="0" smtClean="0"/>
          </a:p>
          <a:p>
            <a:pPr>
              <a:lnSpc>
                <a:spcPct val="100000"/>
              </a:lnSpc>
              <a:spcBef>
                <a:spcPts val="0"/>
              </a:spcBef>
            </a:pPr>
            <a:r>
              <a:rPr lang="en-GB" dirty="0" smtClean="0"/>
              <a:t>Resistance phase</a:t>
            </a:r>
            <a:endParaRPr lang="sr-Latn-RS" dirty="0" smtClean="0"/>
          </a:p>
          <a:p>
            <a:pPr>
              <a:lnSpc>
                <a:spcPct val="100000"/>
              </a:lnSpc>
              <a:spcBef>
                <a:spcPts val="0"/>
              </a:spcBef>
            </a:pPr>
            <a:endParaRPr lang="sr-Latn-RS" dirty="0" smtClean="0"/>
          </a:p>
          <a:p>
            <a:pPr>
              <a:lnSpc>
                <a:spcPct val="100000"/>
              </a:lnSpc>
              <a:spcBef>
                <a:spcPts val="0"/>
              </a:spcBef>
            </a:pPr>
            <a:r>
              <a:rPr lang="en-GB" dirty="0" smtClean="0"/>
              <a:t>Exhaustion </a:t>
            </a:r>
            <a:r>
              <a:rPr lang="en-GB" dirty="0" smtClean="0"/>
              <a:t>phase</a:t>
            </a:r>
            <a:endParaRPr lang="en-US" b="1" dirty="0"/>
          </a:p>
        </p:txBody>
      </p:sp>
    </p:spTree>
    <p:extLst>
      <p:ext uri="{BB962C8B-B14F-4D97-AF65-F5344CB8AC3E}">
        <p14:creationId xmlns:p14="http://schemas.microsoft.com/office/powerpoint/2010/main" xmlns="" val="390427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363" y="0"/>
            <a:ext cx="10515600" cy="1037547"/>
          </a:xfrm>
        </p:spPr>
        <p:txBody>
          <a:bodyPr>
            <a:normAutofit/>
          </a:bodyPr>
          <a:lstStyle/>
          <a:p>
            <a:pPr algn="ctr"/>
            <a:r>
              <a:rPr lang="en-US" sz="3600" b="1" dirty="0" smtClean="0"/>
              <a:t>1. Alarm phase</a:t>
            </a:r>
            <a:endParaRPr lang="en-US" sz="3600" b="1" dirty="0"/>
          </a:p>
        </p:txBody>
      </p:sp>
      <p:sp>
        <p:nvSpPr>
          <p:cNvPr id="3" name="Content Placeholder 2"/>
          <p:cNvSpPr>
            <a:spLocks noGrp="1"/>
          </p:cNvSpPr>
          <p:nvPr>
            <p:ph idx="1"/>
          </p:nvPr>
        </p:nvSpPr>
        <p:spPr>
          <a:xfrm>
            <a:off x="850037" y="175091"/>
            <a:ext cx="10515600" cy="2370338"/>
          </a:xfrm>
        </p:spPr>
        <p:txBody>
          <a:bodyPr>
            <a:normAutofit lnSpcReduction="10000"/>
          </a:bodyPr>
          <a:lstStyle/>
          <a:p>
            <a:pPr marL="0" indent="0">
              <a:buNone/>
            </a:pPr>
            <a:endParaRPr lang="sr-Latn-RS" dirty="0"/>
          </a:p>
          <a:p>
            <a:pPr marL="0" indent="0">
              <a:buNone/>
            </a:pPr>
            <a:endParaRPr lang="sr-Latn-RS" sz="2400" dirty="0"/>
          </a:p>
          <a:p>
            <a:pPr marL="0" indent="0">
              <a:buNone/>
            </a:pPr>
            <a:r>
              <a:rPr lang="en-GB" sz="2400" dirty="0" smtClean="0"/>
              <a:t>This phase can last from several hours to several days, at the very beginning of this phase the body's </a:t>
            </a:r>
            <a:r>
              <a:rPr lang="en-GB" sz="2400" dirty="0" err="1" smtClean="0"/>
              <a:t>defenses</a:t>
            </a:r>
            <a:r>
              <a:rPr lang="en-GB" sz="2400" dirty="0" smtClean="0"/>
              <a:t> operate at lower levels of efficiency than normal and in it there is a mobilization of body resources, an increase in adrenal activity, cardiovascular and respiratory functions.</a:t>
            </a:r>
            <a:endParaRPr lang="en-US" sz="2400" dirty="0"/>
          </a:p>
        </p:txBody>
      </p:sp>
      <p:sp>
        <p:nvSpPr>
          <p:cNvPr id="4" name="TextBox 3">
            <a:extLst>
              <a:ext uri="{FF2B5EF4-FFF2-40B4-BE49-F238E27FC236}">
                <a16:creationId xmlns:a16="http://schemas.microsoft.com/office/drawing/2014/main" xmlns="" id="{AB2FF538-6BB1-46CA-990D-FFFFE8E7E63B}"/>
              </a:ext>
            </a:extLst>
          </p:cNvPr>
          <p:cNvSpPr txBox="1"/>
          <p:nvPr/>
        </p:nvSpPr>
        <p:spPr>
          <a:xfrm>
            <a:off x="4405744" y="2253092"/>
            <a:ext cx="4618183" cy="646331"/>
          </a:xfrm>
          <a:prstGeom prst="rect">
            <a:avLst/>
          </a:prstGeom>
          <a:noFill/>
        </p:spPr>
        <p:txBody>
          <a:bodyPr wrap="square" rtlCol="0">
            <a:spAutoFit/>
          </a:bodyPr>
          <a:lstStyle/>
          <a:p>
            <a:pPr algn="ctr"/>
            <a:r>
              <a:rPr lang="en-US" sz="3600" dirty="0" smtClean="0"/>
              <a:t>2. Phase of resistance</a:t>
            </a:r>
            <a:endParaRPr lang="sr-Latn-RS" sz="3600" dirty="0"/>
          </a:p>
        </p:txBody>
      </p:sp>
      <p:sp>
        <p:nvSpPr>
          <p:cNvPr id="6" name="TextBox 5">
            <a:extLst>
              <a:ext uri="{FF2B5EF4-FFF2-40B4-BE49-F238E27FC236}">
                <a16:creationId xmlns:a16="http://schemas.microsoft.com/office/drawing/2014/main" xmlns="" id="{73D3D18C-C928-4F01-8910-E6528A68531F}"/>
              </a:ext>
            </a:extLst>
          </p:cNvPr>
          <p:cNvSpPr txBox="1"/>
          <p:nvPr/>
        </p:nvSpPr>
        <p:spPr>
          <a:xfrm>
            <a:off x="850037" y="3022308"/>
            <a:ext cx="10515600" cy="1200329"/>
          </a:xfrm>
          <a:prstGeom prst="rect">
            <a:avLst/>
          </a:prstGeom>
          <a:noFill/>
        </p:spPr>
        <p:txBody>
          <a:bodyPr wrap="square" rtlCol="0">
            <a:spAutoFit/>
          </a:bodyPr>
          <a:lstStyle/>
          <a:p>
            <a:pPr>
              <a:lnSpc>
                <a:spcPct val="100000"/>
              </a:lnSpc>
            </a:pPr>
            <a:r>
              <a:rPr lang="en-GB" sz="2400" dirty="0" smtClean="0"/>
              <a:t>It follows the alarm phase and occurs when the stressful stimulus is relatively constant, but the resistance to other stimuli </a:t>
            </a:r>
            <a:r>
              <a:rPr lang="en-GB" sz="2400" dirty="0" err="1" smtClean="0"/>
              <a:t>decreases.If</a:t>
            </a:r>
            <a:r>
              <a:rPr lang="en-GB" sz="2400" dirty="0" smtClean="0"/>
              <a:t> the stressful stimulus is prolonged, it enters the exhaustion phase</a:t>
            </a:r>
            <a:endParaRPr lang="sr-Latn-RS" dirty="0"/>
          </a:p>
        </p:txBody>
      </p:sp>
      <p:sp>
        <p:nvSpPr>
          <p:cNvPr id="7" name="Title 1">
            <a:extLst>
              <a:ext uri="{FF2B5EF4-FFF2-40B4-BE49-F238E27FC236}">
                <a16:creationId xmlns:a16="http://schemas.microsoft.com/office/drawing/2014/main" xmlns="" id="{02CBB075-14BB-4FC6-9E97-E00FA6E225C6}"/>
              </a:ext>
            </a:extLst>
          </p:cNvPr>
          <p:cNvSpPr txBox="1">
            <a:spLocks/>
          </p:cNvSpPr>
          <p:nvPr/>
        </p:nvSpPr>
        <p:spPr>
          <a:xfrm>
            <a:off x="997998" y="411496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t>3. Exhaustion phase</a:t>
            </a:r>
            <a:endParaRPr lang="en-US" sz="3600" b="1" dirty="0"/>
          </a:p>
        </p:txBody>
      </p:sp>
      <p:sp>
        <p:nvSpPr>
          <p:cNvPr id="8" name="TextBox 7">
            <a:extLst>
              <a:ext uri="{FF2B5EF4-FFF2-40B4-BE49-F238E27FC236}">
                <a16:creationId xmlns:a16="http://schemas.microsoft.com/office/drawing/2014/main" xmlns="" id="{876638C6-E4EE-4352-8398-06F5C4657415}"/>
              </a:ext>
            </a:extLst>
          </p:cNvPr>
          <p:cNvSpPr txBox="1"/>
          <p:nvPr/>
        </p:nvSpPr>
        <p:spPr>
          <a:xfrm>
            <a:off x="997998" y="5196703"/>
            <a:ext cx="10515600" cy="1200329"/>
          </a:xfrm>
          <a:prstGeom prst="rect">
            <a:avLst/>
          </a:prstGeom>
          <a:noFill/>
        </p:spPr>
        <p:txBody>
          <a:bodyPr wrap="square" rtlCol="0">
            <a:spAutoFit/>
          </a:bodyPr>
          <a:lstStyle/>
          <a:p>
            <a:r>
              <a:rPr lang="en-GB" sz="2400" dirty="0" smtClean="0"/>
              <a:t>In this phase, the </a:t>
            </a:r>
            <a:r>
              <a:rPr lang="en-GB" sz="2400" dirty="0" err="1" smtClean="0"/>
              <a:t>neuroendocrine</a:t>
            </a:r>
            <a:r>
              <a:rPr lang="en-GB" sz="2400" dirty="0" smtClean="0"/>
              <a:t> system has a reduced capacity to secrete hormones that protect the organism from stress, the organism becomes more sensitive to diseases, and in some cases death may occur.</a:t>
            </a:r>
            <a:endParaRPr lang="sr-Latn-RS" dirty="0"/>
          </a:p>
        </p:txBody>
      </p:sp>
    </p:spTree>
    <p:extLst>
      <p:ext uri="{BB962C8B-B14F-4D97-AF65-F5344CB8AC3E}">
        <p14:creationId xmlns:p14="http://schemas.microsoft.com/office/powerpoint/2010/main" xmlns="" val="638603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err="1"/>
              <a:t>Adaptivni</a:t>
            </a:r>
            <a:r>
              <a:rPr lang="en-US" b="1" dirty="0"/>
              <a:t> </a:t>
            </a:r>
            <a:r>
              <a:rPr lang="en-US" b="1" dirty="0" err="1"/>
              <a:t>mehanizmi</a:t>
            </a:r>
            <a:endParaRPr lang="en-US" b="1" dirty="0"/>
          </a:p>
        </p:txBody>
      </p:sp>
      <p:sp>
        <p:nvSpPr>
          <p:cNvPr id="3" name="Content Placeholder 2"/>
          <p:cNvSpPr>
            <a:spLocks noGrp="1"/>
          </p:cNvSpPr>
          <p:nvPr>
            <p:ph idx="1"/>
          </p:nvPr>
        </p:nvSpPr>
        <p:spPr/>
        <p:txBody>
          <a:bodyPr/>
          <a:lstStyle/>
          <a:p>
            <a:endParaRPr lang="en-US" dirty="0"/>
          </a:p>
          <a:p>
            <a:r>
              <a:rPr lang="en-GB" dirty="0" smtClean="0"/>
              <a:t>Humans possess various specific adaptive mechanisms that enable the preservation and/or restoration of disrupted biological, psychological, or general stability, known as homeostasis. By utilizing these individual-specific adaptive mechanisms, the organism adjusts (adapts) to the newly established circumstances</a:t>
            </a:r>
            <a:r>
              <a:rPr lang="en-GB" dirty="0" smtClean="0"/>
              <a:t>.</a:t>
            </a:r>
            <a:endParaRPr lang="sr-Latn-RS" dirty="0" smtClean="0"/>
          </a:p>
          <a:p>
            <a:r>
              <a:rPr lang="en-GB" dirty="0" smtClean="0"/>
              <a:t>The adaptive abilities of people are different and at the same time limited, and they change over time due to the influence of numerous factors.</a:t>
            </a:r>
            <a:endParaRPr lang="en-US" dirty="0"/>
          </a:p>
        </p:txBody>
      </p:sp>
    </p:spTree>
    <p:extLst>
      <p:ext uri="{BB962C8B-B14F-4D97-AF65-F5344CB8AC3E}">
        <p14:creationId xmlns:p14="http://schemas.microsoft.com/office/powerpoint/2010/main" xmlns="" val="21452451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TotalTime>
  <Words>3315</Words>
  <Application>Microsoft Office PowerPoint</Application>
  <PresentationFormat>Custom</PresentationFormat>
  <Paragraphs>360</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Office Theme</vt:lpstr>
      <vt:lpstr>STRESS AND MENTAL TRAUMA</vt:lpstr>
      <vt:lpstr>Stress </vt:lpstr>
      <vt:lpstr>Walter B. Cannon and concept of homeostasis</vt:lpstr>
      <vt:lpstr>Stress and health?</vt:lpstr>
      <vt:lpstr>Slide 5</vt:lpstr>
      <vt:lpstr>Slide 6</vt:lpstr>
      <vt:lpstr>The stress response</vt:lpstr>
      <vt:lpstr>1. Alarm phase</vt:lpstr>
      <vt:lpstr>Adaptivni mehanizmi</vt:lpstr>
      <vt:lpstr>Adaptation</vt:lpstr>
      <vt:lpstr>General adaptation syndrome</vt:lpstr>
      <vt:lpstr>The connection between stress and emotions:</vt:lpstr>
      <vt:lpstr>Basic components of stress</vt:lpstr>
      <vt:lpstr>Crisis</vt:lpstr>
      <vt:lpstr>Stressor</vt:lpstr>
      <vt:lpstr>Slide 16</vt:lpstr>
      <vt:lpstr>Environmental stressors (social)</vt:lpstr>
      <vt:lpstr>Slide 18</vt:lpstr>
      <vt:lpstr>Slide 19</vt:lpstr>
      <vt:lpstr>Slide 20</vt:lpstr>
      <vt:lpstr>Personality and stress</vt:lpstr>
      <vt:lpstr> Stress in young people:                      Stress in adults:</vt:lpstr>
      <vt:lpstr>Psychosocial support</vt:lpstr>
      <vt:lpstr>Two "types" of reaction in stressful action</vt:lpstr>
      <vt:lpstr>A resilient personality</vt:lpstr>
      <vt:lpstr>Slide 26</vt:lpstr>
      <vt:lpstr>Slide 27</vt:lpstr>
      <vt:lpstr>Psychosociobiological changes</vt:lpstr>
      <vt:lpstr>Psychosociobiological changes</vt:lpstr>
      <vt:lpstr>Slide 30</vt:lpstr>
      <vt:lpstr>Psycho Neuro Endocrine processes in stress</vt:lpstr>
      <vt:lpstr>Sympathetic-adrenal axis</vt:lpstr>
      <vt:lpstr>Hypothalamic-pituitary-adrenal axis</vt:lpstr>
      <vt:lpstr>Slide 34</vt:lpstr>
      <vt:lpstr>The impact of stress on the immune system</vt:lpstr>
      <vt:lpstr>First phase of stress reaction (sympathetic)</vt:lpstr>
      <vt:lpstr>Long-term impact of stressors</vt:lpstr>
      <vt:lpstr>Consequences in the form of disorders and diseases</vt:lpstr>
      <vt:lpstr>Psychosomatic disorders and diseases</vt:lpstr>
      <vt:lpstr>Social consequences</vt:lpstr>
      <vt:lpstr>Slide 41</vt:lpstr>
      <vt:lpstr>Disorders related to stress</vt:lpstr>
      <vt:lpstr>Acute reaction to stress</vt:lpstr>
      <vt:lpstr>Acute stress reaction</vt:lpstr>
      <vt:lpstr>Acute stress reaction</vt:lpstr>
      <vt:lpstr>Post-traumatic stress disorder</vt:lpstr>
      <vt:lpstr>Post-traumatic stress disorder</vt:lpstr>
      <vt:lpstr>Adjustment disorder</vt:lpstr>
      <vt:lpstr>Adjustment disorder</vt:lpstr>
      <vt:lpstr>Stress and physical diseases</vt:lpstr>
      <vt:lpstr>Stress and physical diseases</vt:lpstr>
      <vt:lpstr>Stress and physical diseases</vt:lpstr>
      <vt:lpstr>Stress and physical diseases</vt:lpstr>
      <vt:lpstr>Stress and physical diseases</vt:lpstr>
      <vt:lpstr>Slide 55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OPŠTI KONCEPT STRESA TRAUMA I KRIZA</dc:title>
  <dc:creator>Windows User</dc:creator>
  <cp:lastModifiedBy>Milanče Sin</cp:lastModifiedBy>
  <cp:revision>67</cp:revision>
  <dcterms:created xsi:type="dcterms:W3CDTF">2021-02-05T20:37:58Z</dcterms:created>
  <dcterms:modified xsi:type="dcterms:W3CDTF">2024-03-04T23:04:48Z</dcterms:modified>
</cp:coreProperties>
</file>